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185" r:id="rId2"/>
    <p:sldId id="2232" r:id="rId3"/>
    <p:sldId id="2226" r:id="rId4"/>
    <p:sldId id="2188" r:id="rId5"/>
    <p:sldId id="2200" r:id="rId6"/>
    <p:sldId id="2230" r:id="rId7"/>
    <p:sldId id="2227" r:id="rId8"/>
    <p:sldId id="2228" r:id="rId9"/>
    <p:sldId id="2229" r:id="rId10"/>
    <p:sldId id="2184" r:id="rId11"/>
  </p:sldIdLst>
  <p:sldSz cx="9144000" cy="6858000" type="screen4x3"/>
  <p:notesSz cx="7099300" cy="10236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rgbClr val="002C6C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334"/>
    <a:srgbClr val="008000"/>
    <a:srgbClr val="CC3300"/>
    <a:srgbClr val="78C33C"/>
    <a:srgbClr val="780041"/>
    <a:srgbClr val="3CC3D7"/>
    <a:srgbClr val="B98CC3"/>
    <a:srgbClr val="55C8DC"/>
    <a:srgbClr val="00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0584" autoAdjust="0"/>
  </p:normalViewPr>
  <p:slideViewPr>
    <p:cSldViewPr snapToGrid="0" showGuide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7" y="2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2615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7" y="9722615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</a:defRPr>
            </a:lvl1pPr>
          </a:lstStyle>
          <a:p>
            <a:fld id="{A6AA16F7-E748-8D47-B12A-B6A8AF856E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159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7" y="2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2196"/>
            <a:ext cx="5679440" cy="460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2615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7" y="9722615"/>
            <a:ext cx="3076363" cy="51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5" rIns="99031" bIns="4951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</a:defRPr>
            </a:lvl1pPr>
          </a:lstStyle>
          <a:p>
            <a:fld id="{AF7B2957-CF1F-CD46-A189-F8AD9629F8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13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rgbClr val="002C6C"/>
                </a:solidFill>
                <a:latin typeface="Arial" pitchFamily="34" charset="0"/>
              </a:defRPr>
            </a:lvl1pPr>
            <a:lvl2pPr marL="768966" indent="-295756" eaLnBrk="0" hangingPunct="0">
              <a:defRPr sz="2100">
                <a:solidFill>
                  <a:srgbClr val="002C6C"/>
                </a:solidFill>
                <a:latin typeface="Arial" pitchFamily="34" charset="0"/>
              </a:defRPr>
            </a:lvl2pPr>
            <a:lvl3pPr marL="1183023" indent="-236605" eaLnBrk="0" hangingPunct="0">
              <a:defRPr sz="2100">
                <a:solidFill>
                  <a:srgbClr val="002C6C"/>
                </a:solidFill>
                <a:latin typeface="Arial" pitchFamily="34" charset="0"/>
              </a:defRPr>
            </a:lvl3pPr>
            <a:lvl4pPr marL="1656232" indent="-236605" eaLnBrk="0" hangingPunct="0">
              <a:defRPr sz="2100">
                <a:solidFill>
                  <a:srgbClr val="002C6C"/>
                </a:solidFill>
                <a:latin typeface="Arial" pitchFamily="34" charset="0"/>
              </a:defRPr>
            </a:lvl4pPr>
            <a:lvl5pPr marL="2129441" indent="-236605" eaLnBrk="0" hangingPunct="0">
              <a:defRPr sz="2100">
                <a:solidFill>
                  <a:srgbClr val="002C6C"/>
                </a:solidFill>
                <a:latin typeface="Arial" pitchFamily="34" charset="0"/>
              </a:defRPr>
            </a:lvl5pPr>
            <a:lvl6pPr marL="2602651" indent="-23660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2C6C"/>
                </a:solidFill>
                <a:latin typeface="Arial" pitchFamily="34" charset="0"/>
              </a:defRPr>
            </a:lvl6pPr>
            <a:lvl7pPr marL="3075860" indent="-23660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2C6C"/>
                </a:solidFill>
                <a:latin typeface="Arial" pitchFamily="34" charset="0"/>
              </a:defRPr>
            </a:lvl7pPr>
            <a:lvl8pPr marL="3549070" indent="-23660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2C6C"/>
                </a:solidFill>
                <a:latin typeface="Arial" pitchFamily="34" charset="0"/>
              </a:defRPr>
            </a:lvl8pPr>
            <a:lvl9pPr marL="4022279" indent="-23660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BC89CA75-9F20-4A90-8ABA-753A9E100311}" type="slidenum">
              <a:rPr lang="en-AU" sz="1200">
                <a:solidFill>
                  <a:schemeClr val="tx1"/>
                </a:solidFill>
              </a:rPr>
              <a:pPr eaLnBrk="1" hangingPunct="1"/>
              <a:t>1</a:t>
            </a:fld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E3AF1F6-34BC-4808-AE8D-EEFF9ED6A87D}" type="slidenum">
              <a:rPr lang="en-GB" smtClean="0">
                <a:solidFill>
                  <a:schemeClr val="tx1"/>
                </a:solidFill>
              </a:rPr>
              <a:pPr eaLnBrk="1" hangingPunct="1"/>
              <a:t>2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E3AF1F6-34BC-4808-AE8D-EEFF9ED6A87D}" type="slidenum">
              <a:rPr lang="en-GB" smtClean="0">
                <a:solidFill>
                  <a:schemeClr val="tx1"/>
                </a:solidFill>
              </a:rPr>
              <a:pPr eaLnBrk="1" hangingPunct="1"/>
              <a:t>3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E3AF1F6-34BC-4808-AE8D-EEFF9ED6A87D}" type="slidenum">
              <a:rPr lang="en-GB" smtClean="0">
                <a:solidFill>
                  <a:schemeClr val="tx1"/>
                </a:solidFill>
              </a:rPr>
              <a:pPr eaLnBrk="1" hangingPunct="1"/>
              <a:t>4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CC63423B-896A-48A4-9267-ADB110D997E9}" type="slidenum">
              <a:rPr lang="en-US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57" y="4862535"/>
            <a:ext cx="5207386" cy="4605274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3DFF0F5-C45E-4090-BBD8-14DF300795DB}" type="slidenum">
              <a:rPr lang="en-US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57" y="4862535"/>
            <a:ext cx="5207386" cy="4605274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51" tIns="48325" rIns="96651" bIns="48325"/>
          <a:lstStyle/>
          <a:p>
            <a:r>
              <a:rPr lang="fr-BE" dirty="0" err="1" smtClean="0">
                <a:latin typeface="Arial" pitchFamily="34" charset="0"/>
              </a:rPr>
              <a:t>These</a:t>
            </a:r>
            <a:r>
              <a:rPr lang="fr-BE" dirty="0" smtClean="0">
                <a:latin typeface="Arial" pitchFamily="34" charset="0"/>
              </a:rPr>
              <a:t> are </a:t>
            </a:r>
            <a:r>
              <a:rPr lang="fr-BE" dirty="0" err="1" smtClean="0">
                <a:latin typeface="Arial" pitchFamily="34" charset="0"/>
              </a:rPr>
              <a:t>just</a:t>
            </a:r>
            <a:r>
              <a:rPr lang="fr-BE" dirty="0" smtClean="0">
                <a:latin typeface="Arial" pitchFamily="34" charset="0"/>
              </a:rPr>
              <a:t> a </a:t>
            </a:r>
            <a:r>
              <a:rPr lang="fr-BE" dirty="0" err="1" smtClean="0">
                <a:latin typeface="Arial" pitchFamily="34" charset="0"/>
              </a:rPr>
              <a:t>small</a:t>
            </a:r>
            <a:r>
              <a:rPr lang="fr-BE" dirty="0" smtClean="0">
                <a:latin typeface="Arial" pitchFamily="34" charset="0"/>
              </a:rPr>
              <a:t> </a:t>
            </a:r>
            <a:r>
              <a:rPr lang="fr-BE" dirty="0" err="1" smtClean="0">
                <a:latin typeface="Arial" pitchFamily="34" charset="0"/>
              </a:rPr>
              <a:t>subset</a:t>
            </a:r>
            <a:r>
              <a:rPr lang="fr-BE" dirty="0" smtClean="0">
                <a:latin typeface="Arial" pitchFamily="34" charset="0"/>
              </a:rPr>
              <a:t> of </a:t>
            </a:r>
            <a:r>
              <a:rPr lang="fr-BE" dirty="0" err="1" smtClean="0">
                <a:latin typeface="Arial" pitchFamily="34" charset="0"/>
              </a:rPr>
              <a:t>example</a:t>
            </a:r>
            <a:r>
              <a:rPr lang="fr-BE" dirty="0" smtClean="0">
                <a:latin typeface="Arial" pitchFamily="34" charset="0"/>
              </a:rPr>
              <a:t> of </a:t>
            </a:r>
            <a:r>
              <a:rPr lang="fr-BE" dirty="0" err="1" smtClean="0">
                <a:latin typeface="Arial" pitchFamily="34" charset="0"/>
              </a:rPr>
              <a:t>realised</a:t>
            </a:r>
            <a:r>
              <a:rPr lang="fr-BE" dirty="0" smtClean="0">
                <a:latin typeface="Arial" pitchFamily="34" charset="0"/>
              </a:rPr>
              <a:t> </a:t>
            </a:r>
            <a:r>
              <a:rPr lang="fr-BE" dirty="0" err="1" smtClean="0">
                <a:latin typeface="Arial" pitchFamily="34" charset="0"/>
              </a:rPr>
              <a:t>benefits</a:t>
            </a:r>
            <a:r>
              <a:rPr lang="fr-BE" dirty="0" smtClean="0">
                <a:latin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</a:rPr>
              <a:t> </a:t>
            </a:r>
          </a:p>
          <a:p>
            <a:endParaRPr lang="en-US" dirty="0" smtClean="0">
              <a:latin typeface="Arial" pitchFamily="34" charset="0"/>
            </a:endParaRPr>
          </a:p>
          <a:p>
            <a:r>
              <a:rPr lang="fr-BE" dirty="0" smtClean="0">
                <a:latin typeface="Arial" pitchFamily="34" charset="0"/>
              </a:rPr>
              <a:t>Sources </a:t>
            </a:r>
            <a:r>
              <a:rPr lang="fr-BE" dirty="0" err="1" smtClean="0">
                <a:latin typeface="Arial" pitchFamily="34" charset="0"/>
              </a:rPr>
              <a:t>include</a:t>
            </a:r>
            <a:r>
              <a:rPr lang="fr-BE" dirty="0" smtClean="0">
                <a:latin typeface="Arial" pitchFamily="34" charset="0"/>
              </a:rPr>
              <a:t>:</a:t>
            </a:r>
            <a:endParaRPr lang="en-US" dirty="0" smtClean="0">
              <a:latin typeface="Arial" pitchFamily="34" charset="0"/>
            </a:endParaRPr>
          </a:p>
          <a:p>
            <a:r>
              <a:rPr lang="en-US" dirty="0" smtClean="0">
                <a:latin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</a:rPr>
              <a:t>Synchronisation</a:t>
            </a:r>
            <a:r>
              <a:rPr lang="en-US" dirty="0" smtClean="0">
                <a:latin typeface="Arial" pitchFamily="34" charset="0"/>
              </a:rPr>
              <a:t> - The Next Generation of Business Partnering”, Accenture August 2006 </a:t>
            </a:r>
          </a:p>
          <a:p>
            <a:r>
              <a:rPr lang="en-US" dirty="0" smtClean="0">
                <a:latin typeface="Arial" pitchFamily="34" charset="0"/>
              </a:rPr>
              <a:t>“Global Data </a:t>
            </a:r>
            <a:r>
              <a:rPr lang="en-US" dirty="0" err="1" smtClean="0">
                <a:latin typeface="Arial" pitchFamily="34" charset="0"/>
              </a:rPr>
              <a:t>Synchronisation</a:t>
            </a:r>
            <a:r>
              <a:rPr lang="en-US" dirty="0" smtClean="0">
                <a:latin typeface="Arial" pitchFamily="34" charset="0"/>
              </a:rPr>
              <a:t> at Work in the Real World”, GCI/Cap Gemini March 2005</a:t>
            </a:r>
          </a:p>
          <a:p>
            <a:r>
              <a:rPr lang="fr-BE" dirty="0" smtClean="0">
                <a:latin typeface="Arial" pitchFamily="34" charset="0"/>
              </a:rPr>
              <a:t> 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E3AF1F6-34BC-4808-AE8D-EEFF9ED6A87D}" type="slidenum">
              <a:rPr lang="en-GB" smtClean="0">
                <a:solidFill>
                  <a:schemeClr val="tx1"/>
                </a:solidFill>
              </a:rPr>
              <a:pPr eaLnBrk="1" hangingPunct="1"/>
              <a:t>7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EE3AF1F6-34BC-4808-AE8D-EEFF9ED6A87D}" type="slidenum">
              <a:rPr lang="en-GB" smtClean="0">
                <a:solidFill>
                  <a:schemeClr val="tx1"/>
                </a:solidFill>
              </a:rPr>
              <a:pPr eaLnBrk="1" hangingPunct="1"/>
              <a:t>8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3ACAB052-8B18-4536-9E69-B65655FEA2C4}" type="slidenum">
              <a:rPr lang="en-GB" smtClean="0">
                <a:solidFill>
                  <a:schemeClr val="tx1"/>
                </a:solidFill>
              </a:rPr>
              <a:pPr eaLnBrk="1" hangingPunct="1"/>
              <a:t>9</a:t>
            </a:fld>
            <a:endParaRPr lang="en-GB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1.org/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1.org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1.org/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GS1-Corp-templates-TITL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0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7696200" y="6324600"/>
            <a:ext cx="1219200" cy="304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9200" y="1447800"/>
            <a:ext cx="4819000" cy="9906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40208" y="2566530"/>
            <a:ext cx="3694567" cy="1295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26334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983"/>
            <a:ext cx="2426208" cy="1417320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0" y="6625753"/>
            <a:ext cx="2219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900" dirty="0"/>
              <a:t>© </a:t>
            </a:r>
            <a:r>
              <a:rPr lang="fr-FR" sz="900" dirty="0" smtClean="0"/>
              <a:t>201</a:t>
            </a:r>
            <a:r>
              <a:rPr lang="el-GR" sz="900" dirty="0" smtClean="0"/>
              <a:t>3</a:t>
            </a:r>
            <a:r>
              <a:rPr lang="fr-FR" sz="900" dirty="0" smtClean="0"/>
              <a:t> GS1 Association - </a:t>
            </a:r>
            <a:r>
              <a:rPr lang="fr-FR" sz="900" dirty="0" err="1" smtClean="0"/>
              <a:t>Greece</a:t>
            </a:r>
            <a:endParaRPr lang="fr-FR" sz="9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07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Untitle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5" name="AutoShape 10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7696200" y="6324600"/>
            <a:ext cx="1219200" cy="304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9200" y="1447800"/>
            <a:ext cx="4819000" cy="990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40208" y="2566530"/>
            <a:ext cx="3694567" cy="1295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26334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69005"/>
            <a:ext cx="2426208" cy="1417320"/>
          </a:xfrm>
          <a:prstGeom prst="rect">
            <a:avLst/>
          </a:prstGeom>
        </p:spPr>
      </p:pic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0" y="6625753"/>
            <a:ext cx="2219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900" dirty="0"/>
              <a:t>© </a:t>
            </a:r>
            <a:r>
              <a:rPr lang="fr-FR" sz="900" dirty="0" smtClean="0"/>
              <a:t>201</a:t>
            </a:r>
            <a:r>
              <a:rPr lang="el-GR" sz="900" dirty="0" smtClean="0"/>
              <a:t>3</a:t>
            </a:r>
            <a:r>
              <a:rPr lang="fr-FR" sz="900" dirty="0" smtClean="0"/>
              <a:t> GS1 Association - </a:t>
            </a:r>
            <a:r>
              <a:rPr lang="fr-FR" sz="900" dirty="0" err="1" smtClean="0"/>
              <a:t>Greece</a:t>
            </a:r>
            <a:endParaRPr lang="fr-FR" sz="9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8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BF9BD-1E52-D64C-B18B-359DD3253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514800" y="1602000"/>
            <a:ext cx="8172000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06800" y="381600"/>
            <a:ext cx="783720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661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F5F10-9F25-7D49-9767-F650606EECC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713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43050"/>
            <a:ext cx="4032000" cy="45529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734" y="1543050"/>
            <a:ext cx="4000967" cy="45529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4046F-A009-9142-887B-3C1E2AA1E3D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06800" y="381600"/>
            <a:ext cx="783720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84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14800" y="6534150"/>
            <a:ext cx="914400" cy="323850"/>
          </a:xfrm>
          <a:ln/>
        </p:spPr>
        <p:txBody>
          <a:bodyPr/>
          <a:lstStyle>
            <a:lvl1pPr>
              <a:defRPr/>
            </a:lvl1pPr>
          </a:lstStyle>
          <a:p>
            <a:fld id="{90F2C98D-51BB-AB43-AF4C-89FAA7CC7AC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46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08089" y="1502637"/>
            <a:ext cx="55440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8089" y="5626207"/>
            <a:ext cx="55440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48733-5C11-D947-91FF-3142124DB9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59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GS1-Corp-templates-TITL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0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7696200" y="6324600"/>
            <a:ext cx="1219200" cy="304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640208" y="1676668"/>
            <a:ext cx="5047755" cy="2384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baseline="0">
                <a:solidFill>
                  <a:srgbClr val="002C6C"/>
                </a:solidFill>
              </a:defRPr>
            </a:lvl1pPr>
          </a:lstStyle>
          <a:p>
            <a:r>
              <a:rPr lang="en-GB" dirty="0" smtClean="0"/>
              <a:t>GS1 Global Office</a:t>
            </a:r>
            <a:br>
              <a:rPr lang="en-GB" dirty="0" smtClean="0"/>
            </a:br>
            <a:r>
              <a:rPr lang="en-GB" dirty="0" smtClean="0"/>
              <a:t>Avenue Louise 326, </a:t>
            </a:r>
            <a:r>
              <a:rPr lang="en-GB" dirty="0" err="1" smtClean="0"/>
              <a:t>bte</a:t>
            </a:r>
            <a:r>
              <a:rPr lang="en-GB" dirty="0" smtClean="0"/>
              <a:t> 10</a:t>
            </a:r>
            <a:br>
              <a:rPr lang="en-GB" dirty="0" smtClean="0"/>
            </a:br>
            <a:r>
              <a:rPr lang="en-GB" dirty="0" smtClean="0"/>
              <a:t>B-1050 Brussels, Belgium</a:t>
            </a:r>
          </a:p>
          <a:p>
            <a:r>
              <a:rPr lang="en-GB" dirty="0" smtClean="0"/>
              <a:t>T +32 3 788 78 00</a:t>
            </a:r>
            <a:br>
              <a:rPr lang="en-GB" dirty="0" smtClean="0"/>
            </a:br>
            <a:r>
              <a:rPr lang="en-GB" dirty="0" smtClean="0"/>
              <a:t>W www.gs1.org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208" y="384392"/>
            <a:ext cx="5046592" cy="9359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gs1-alpha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2" y="421301"/>
            <a:ext cx="966454" cy="863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983"/>
            <a:ext cx="2426208" cy="1417320"/>
          </a:xfrm>
          <a:prstGeom prst="rect">
            <a:avLst/>
          </a:prstGeom>
        </p:spPr>
      </p:pic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0" y="6625753"/>
            <a:ext cx="2219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900" dirty="0"/>
              <a:t>© </a:t>
            </a:r>
            <a:r>
              <a:rPr lang="fr-FR" sz="900" dirty="0" smtClean="0"/>
              <a:t>201</a:t>
            </a:r>
            <a:r>
              <a:rPr lang="el-GR" sz="900" dirty="0" smtClean="0"/>
              <a:t>3</a:t>
            </a:r>
            <a:r>
              <a:rPr lang="fr-FR" sz="900" dirty="0" smtClean="0"/>
              <a:t> GS1 Association - </a:t>
            </a:r>
            <a:r>
              <a:rPr lang="fr-FR" sz="900" dirty="0" err="1" smtClean="0"/>
              <a:t>Greece</a:t>
            </a:r>
            <a:endParaRPr lang="fr-FR" sz="9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5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06800" y="381600"/>
            <a:ext cx="7837200" cy="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3415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fld id="{D249112C-79D0-AB48-870C-227D4433F8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0" y="6625753"/>
            <a:ext cx="2219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900" dirty="0"/>
              <a:t>© </a:t>
            </a:r>
            <a:r>
              <a:rPr lang="fr-FR" sz="900" dirty="0" smtClean="0"/>
              <a:t>201</a:t>
            </a:r>
            <a:r>
              <a:rPr lang="el-GR" sz="900" dirty="0" smtClean="0"/>
              <a:t>3</a:t>
            </a:r>
            <a:r>
              <a:rPr lang="fr-FR" sz="900" dirty="0" smtClean="0"/>
              <a:t> GS1 Association - </a:t>
            </a:r>
            <a:r>
              <a:rPr lang="fr-FR" sz="900" dirty="0" err="1" smtClean="0"/>
              <a:t>Greece</a:t>
            </a:r>
            <a:endParaRPr lang="fr-FR" sz="900" dirty="0"/>
          </a:p>
        </p:txBody>
      </p:sp>
      <p:pic>
        <p:nvPicPr>
          <p:cNvPr id="10" name="Picture 22" descr="GS1us Text 1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73700"/>
            <a:ext cx="91440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" y="-205941"/>
            <a:ext cx="2426208" cy="14173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3" r:id="rId2"/>
    <p:sldLayoutId id="2147483720" r:id="rId3"/>
    <p:sldLayoutId id="2147483721" r:id="rId4"/>
    <p:sldLayoutId id="2147483722" r:id="rId5"/>
    <p:sldLayoutId id="2147483724" r:id="rId6"/>
    <p:sldLayoutId id="2147483727" r:id="rId7"/>
    <p:sldLayoutId id="2147483742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baseline="0">
          <a:solidFill>
            <a:srgbClr val="002C6C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2C6C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26334"/>
        </a:buClr>
        <a:buFont typeface="Arial"/>
        <a:buChar char="•"/>
        <a:defRPr sz="2400">
          <a:solidFill>
            <a:srgbClr val="002C6C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26334"/>
        </a:buClr>
        <a:buChar char="•"/>
        <a:defRPr sz="2000">
          <a:solidFill>
            <a:srgbClr val="002C6C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26334"/>
        </a:buClr>
        <a:buFont typeface="Arial" charset="0"/>
        <a:buChar char="–"/>
        <a:defRPr>
          <a:solidFill>
            <a:srgbClr val="002C6C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02C6C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3.jpeg"/><Relationship Id="rId10" Type="http://schemas.openxmlformats.org/officeDocument/2006/relationships/image" Target="../media/image12.jpeg"/><Relationship Id="rId4" Type="http://schemas.microsoft.com/office/2007/relationships/hdphoto" Target="../media/hdphoto1.wdp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jpeg"/><Relationship Id="rId5" Type="http://schemas.openxmlformats.org/officeDocument/2006/relationships/image" Target="../media/image28.pn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60675" y="2278685"/>
            <a:ext cx="6283325" cy="665217"/>
          </a:xfrm>
        </p:spPr>
        <p:txBody>
          <a:bodyPr/>
          <a:lstStyle/>
          <a:p>
            <a:pPr algn="ctr"/>
            <a:r>
              <a:rPr lang="en-US" sz="2800" b="0" i="1" dirty="0" smtClean="0">
                <a:solidFill>
                  <a:srgbClr val="F263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“Data Synchronization”</a:t>
            </a:r>
            <a:endParaRPr lang="fr-FR" sz="2800" b="0" i="1" dirty="0" smtClean="0">
              <a:solidFill>
                <a:srgbClr val="F263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6600" y="1512080"/>
            <a:ext cx="5659819" cy="1137937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Ομ. Εργασιασ </a:t>
            </a:r>
            <a:r>
              <a:rPr lang="en-US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GS1</a:t>
            </a:r>
            <a:r>
              <a:rPr lang="el-GR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en-US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ecr</a:t>
            </a:r>
            <a:r>
              <a:rPr lang="en-US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02962" y="3398326"/>
            <a:ext cx="3438060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l-GR" sz="1200" b="1" dirty="0">
                <a:solidFill>
                  <a:srgbClr val="284897"/>
                </a:solidFill>
                <a:latin typeface="Arial" pitchFamily="34" charset="0"/>
                <a:cs typeface="Arial" pitchFamily="34" charset="0"/>
              </a:rPr>
              <a:t>Γιώργος Δημητρακόπουλος</a:t>
            </a:r>
            <a:r>
              <a:rPr lang="el-GR" sz="1500" dirty="0">
                <a:solidFill>
                  <a:srgbClr val="28489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1500" dirty="0">
                <a:solidFill>
                  <a:srgbClr val="284897"/>
                </a:solidFill>
                <a:latin typeface="Arial" pitchFamily="34" charset="0"/>
                <a:cs typeface="Arial" pitchFamily="34" charset="0"/>
              </a:rPr>
            </a:br>
            <a:r>
              <a:rPr lang="el-GR" sz="1000" i="1" dirty="0">
                <a:solidFill>
                  <a:srgbClr val="F26334"/>
                </a:solidFill>
                <a:latin typeface="Arial" pitchFamily="34" charset="0"/>
                <a:cs typeface="Arial" pitchFamily="34" charset="0"/>
              </a:rPr>
              <a:t>Μηχανολόγος Μηχανικός ΕΜΠ</a:t>
            </a:r>
            <a:br>
              <a:rPr lang="el-GR" sz="1000" i="1" dirty="0">
                <a:solidFill>
                  <a:srgbClr val="F26334"/>
                </a:solidFill>
                <a:latin typeface="Arial" pitchFamily="34" charset="0"/>
                <a:cs typeface="Arial" pitchFamily="34" charset="0"/>
              </a:rPr>
            </a:br>
            <a:r>
              <a:rPr lang="el-GR" sz="1000" i="1" dirty="0" smtClean="0">
                <a:solidFill>
                  <a:srgbClr val="F26334"/>
                </a:solidFill>
                <a:latin typeface="Arial" pitchFamily="34" charset="0"/>
                <a:cs typeface="Arial" pitchFamily="34" charset="0"/>
              </a:rPr>
              <a:t>Τεχνικός Σύμβουλος </a:t>
            </a:r>
            <a:r>
              <a:rPr lang="en-US" sz="1000" i="1" dirty="0" smtClean="0">
                <a:solidFill>
                  <a:srgbClr val="F26334"/>
                </a:solidFill>
                <a:latin typeface="Arial" pitchFamily="34" charset="0"/>
                <a:cs typeface="Arial" pitchFamily="34" charset="0"/>
              </a:rPr>
              <a:t>GS1 Association - Greece</a:t>
            </a:r>
            <a:endParaRPr lang="fr-FR" sz="1000" b="1" i="1" dirty="0">
              <a:solidFill>
                <a:srgbClr val="F2633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54028" y="2210"/>
            <a:ext cx="5589972" cy="66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baseline="0">
                <a:solidFill>
                  <a:srgbClr val="002C6C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2C6C"/>
                </a:solidFill>
                <a:latin typeface="Arial" charset="0"/>
              </a:defRPr>
            </a:lvl9pPr>
          </a:lstStyle>
          <a:p>
            <a:pPr algn="ctr"/>
            <a:r>
              <a:rPr lang="el-G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l-GR" sz="16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Συνέδριο </a:t>
            </a:r>
            <a:r>
              <a:rPr lang="en-US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ECR Hellas</a:t>
            </a:r>
          </a:p>
          <a:p>
            <a:pPr algn="ctr"/>
            <a:r>
              <a:rPr lang="en-US" sz="16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sz="16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 Μαραθώνιος προς την Ανάκαμψη</a:t>
            </a:r>
            <a:r>
              <a:rPr lang="en-US" sz="16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fr-FR" sz="1600" b="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5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733800" y="2728913"/>
            <a:ext cx="3433763" cy="153035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defRPr/>
            </a:pPr>
            <a:r>
              <a:rPr lang="en-GB" sz="2800" dirty="0"/>
              <a:t>GS1 Association Greece</a:t>
            </a:r>
            <a:endParaRPr lang="el-GR" sz="2800" dirty="0" smtClean="0"/>
          </a:p>
          <a:p>
            <a:pPr>
              <a:defRPr/>
            </a:pPr>
            <a:r>
              <a:rPr lang="el-GR" sz="2000" dirty="0" smtClean="0"/>
              <a:t>Αλεξιουπόλεως 32</a:t>
            </a:r>
            <a:endParaRPr lang="en-GB" sz="2000" dirty="0" smtClean="0"/>
          </a:p>
          <a:p>
            <a:pPr>
              <a:defRPr/>
            </a:pPr>
            <a:r>
              <a:rPr lang="el-GR" sz="2000" dirty="0" smtClean="0"/>
              <a:t>16452 Αργυρούπολη</a:t>
            </a:r>
            <a:endParaRPr lang="en-GB" sz="2000" dirty="0" smtClean="0"/>
          </a:p>
          <a:p>
            <a:pPr>
              <a:defRPr/>
            </a:pPr>
            <a:r>
              <a:rPr lang="en-GB" sz="2000" dirty="0" smtClean="0"/>
              <a:t>T  + </a:t>
            </a:r>
            <a:r>
              <a:rPr lang="el-GR" sz="2000" dirty="0" smtClean="0"/>
              <a:t>30 210 9904 260-1</a:t>
            </a:r>
            <a:endParaRPr lang="en-GB" sz="2000" dirty="0" smtClean="0"/>
          </a:p>
          <a:p>
            <a:pPr>
              <a:defRPr/>
            </a:pPr>
            <a:r>
              <a:rPr lang="en-GB" sz="2000" dirty="0" smtClean="0"/>
              <a:t>W  www.gs1</a:t>
            </a:r>
            <a:r>
              <a:rPr lang="en-US" sz="2000" dirty="0" err="1" smtClean="0"/>
              <a:t>greece</a:t>
            </a:r>
            <a:r>
              <a:rPr lang="en-GB" sz="2000" dirty="0" smtClean="0"/>
              <a:t>.org</a:t>
            </a:r>
          </a:p>
        </p:txBody>
      </p:sp>
      <p:sp>
        <p:nvSpPr>
          <p:cNvPr id="189443" name="Title 3"/>
          <p:cNvSpPr>
            <a:spLocks noGrp="1"/>
          </p:cNvSpPr>
          <p:nvPr>
            <p:ph type="title"/>
          </p:nvPr>
        </p:nvSpPr>
        <p:spPr>
          <a:xfrm>
            <a:off x="3640137" y="954088"/>
            <a:ext cx="5216783" cy="936625"/>
          </a:xfrm>
        </p:spPr>
        <p:txBody>
          <a:bodyPr/>
          <a:lstStyle/>
          <a:p>
            <a:r>
              <a:rPr lang="el-GR" sz="4000" i="1" dirty="0" smtClean="0">
                <a:solidFill>
                  <a:srgbClr val="CC3300"/>
                </a:solidFill>
                <a:latin typeface="Comic Sans MS" pitchFamily="66" charset="0"/>
              </a:rPr>
              <a:t>Σας ευχαριστώ...</a:t>
            </a:r>
            <a:endParaRPr lang="en-GB" sz="4000" i="1" dirty="0" smtClean="0">
              <a:solidFill>
                <a:srgbClr val="CC33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43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98" y="1166176"/>
            <a:ext cx="1158240" cy="8686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marL="2066925"/>
            <a:r>
              <a:rPr lang="el-GR" sz="2800" dirty="0" smtClean="0"/>
              <a:t>Συμμετέχοντες</a:t>
            </a:r>
            <a:endParaRPr lang="en-US" sz="28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1014543" y="1266825"/>
            <a:ext cx="2481132" cy="47993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λιανεμποριο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5653" y="1266825"/>
            <a:ext cx="2620702" cy="47993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προμηθευτεσ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934284" y="4081886"/>
            <a:ext cx="2954213" cy="493871"/>
            <a:chOff x="4934284" y="4081886"/>
            <a:chExt cx="2954213" cy="493871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203" y="4081886"/>
              <a:ext cx="445294" cy="493871"/>
            </a:xfrm>
            <a:prstGeom prst="rect">
              <a:avLst/>
            </a:prstGeom>
          </p:spPr>
        </p:pic>
        <p:sp>
          <p:nvSpPr>
            <p:cNvPr id="19" name="Content Placeholder 6"/>
            <p:cNvSpPr txBox="1">
              <a:spLocks/>
            </p:cNvSpPr>
            <p:nvPr/>
          </p:nvSpPr>
          <p:spPr>
            <a:xfrm>
              <a:off x="4934284" y="4193729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Γιώργος Βιδάλης</a:t>
              </a:r>
              <a:endParaRPr lang="en-US" sz="1200" i="1" dirty="0" smtClean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34284" y="3614417"/>
            <a:ext cx="3034458" cy="311592"/>
            <a:chOff x="4934284" y="3614417"/>
            <a:chExt cx="3034458" cy="311592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6282" y="3614417"/>
              <a:ext cx="632460" cy="297180"/>
            </a:xfrm>
            <a:prstGeom prst="rect">
              <a:avLst/>
            </a:prstGeom>
          </p:spPr>
        </p:pic>
        <p:sp>
          <p:nvSpPr>
            <p:cNvPr id="21" name="Content Placeholder 6"/>
            <p:cNvSpPr txBox="1">
              <a:spLocks/>
            </p:cNvSpPr>
            <p:nvPr/>
          </p:nvSpPr>
          <p:spPr>
            <a:xfrm>
              <a:off x="4934284" y="3627420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Βαγγέλης Φουστέρης</a:t>
              </a:r>
              <a:endParaRPr lang="en-US" sz="1200" i="1" dirty="0" smtClean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4354" y="2310508"/>
            <a:ext cx="2704441" cy="520505"/>
            <a:chOff x="674354" y="2310508"/>
            <a:chExt cx="2704441" cy="520505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9392" y="2310508"/>
              <a:ext cx="499403" cy="520505"/>
            </a:xfrm>
            <a:prstGeom prst="rect">
              <a:avLst/>
            </a:prstGeom>
          </p:spPr>
        </p:pic>
        <p:sp>
          <p:nvSpPr>
            <p:cNvPr id="22" name="Content Placeholder 6"/>
            <p:cNvSpPr txBox="1">
              <a:spLocks/>
            </p:cNvSpPr>
            <p:nvPr/>
          </p:nvSpPr>
          <p:spPr>
            <a:xfrm>
              <a:off x="674354" y="2422586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Νίκος Ανδρέϊκος</a:t>
              </a:r>
              <a:endParaRPr lang="en-US" sz="1200" i="1" dirty="0" smtClean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934284" y="2269927"/>
            <a:ext cx="3302586" cy="553859"/>
            <a:chOff x="4934284" y="2269927"/>
            <a:chExt cx="3302586" cy="553859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7210" y="2361120"/>
              <a:ext cx="1089660" cy="314325"/>
            </a:xfrm>
            <a:prstGeom prst="rect">
              <a:avLst/>
            </a:prstGeom>
          </p:spPr>
        </p:pic>
        <p:sp>
          <p:nvSpPr>
            <p:cNvPr id="23" name="Content Placeholder 6"/>
            <p:cNvSpPr txBox="1">
              <a:spLocks/>
            </p:cNvSpPr>
            <p:nvPr/>
          </p:nvSpPr>
          <p:spPr>
            <a:xfrm>
              <a:off x="4934284" y="2269927"/>
              <a:ext cx="2256032" cy="55385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Όλγα Τριανταφύλλου/</a:t>
              </a:r>
            </a:p>
            <a:p>
              <a:pPr marL="0" indent="0">
                <a:buNone/>
              </a:pPr>
              <a:r>
                <a:rPr lang="el-GR" sz="1200" i="1" dirty="0" smtClean="0"/>
                <a:t>Ελένη Παπαθανασοπούλου</a:t>
              </a:r>
              <a:endParaRPr lang="en-US" sz="1200" i="1" dirty="0" smtClean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74354" y="2826767"/>
            <a:ext cx="3071485" cy="809625"/>
            <a:chOff x="674354" y="2826767"/>
            <a:chExt cx="3071485" cy="809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9958" y="2826767"/>
              <a:ext cx="1335881" cy="809625"/>
            </a:xfrm>
            <a:prstGeom prst="rect">
              <a:avLst/>
            </a:prstGeom>
          </p:spPr>
        </p:pic>
        <p:sp>
          <p:nvSpPr>
            <p:cNvPr id="25" name="Content Placeholder 6"/>
            <p:cNvSpPr txBox="1">
              <a:spLocks/>
            </p:cNvSpPr>
            <p:nvPr/>
          </p:nvSpPr>
          <p:spPr>
            <a:xfrm>
              <a:off x="674354" y="3107042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Μαρία Κόντου</a:t>
              </a:r>
              <a:endParaRPr lang="en-US" sz="1200" i="1" dirty="0" smtClean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4354" y="3740156"/>
            <a:ext cx="2914481" cy="403860"/>
            <a:chOff x="674354" y="3740156"/>
            <a:chExt cx="2914481" cy="40386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8695" y="3740156"/>
              <a:ext cx="1120140" cy="403860"/>
            </a:xfrm>
            <a:prstGeom prst="rect">
              <a:avLst/>
            </a:prstGeom>
          </p:spPr>
        </p:pic>
        <p:sp>
          <p:nvSpPr>
            <p:cNvPr id="26" name="Content Placeholder 6"/>
            <p:cNvSpPr txBox="1">
              <a:spLocks/>
            </p:cNvSpPr>
            <p:nvPr/>
          </p:nvSpPr>
          <p:spPr>
            <a:xfrm>
              <a:off x="674354" y="3805289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Γιάννης Βλαχονικολέας</a:t>
              </a:r>
              <a:endParaRPr lang="en-US" sz="1200" i="1" dirty="0" smtClean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34284" y="2854302"/>
            <a:ext cx="3081133" cy="563880"/>
            <a:chOff x="4934284" y="2854302"/>
            <a:chExt cx="3081133" cy="56388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6277" y="2854302"/>
              <a:ext cx="739140" cy="563880"/>
            </a:xfrm>
            <a:prstGeom prst="rect">
              <a:avLst/>
            </a:prstGeom>
          </p:spPr>
        </p:pic>
        <p:sp>
          <p:nvSpPr>
            <p:cNvPr id="27" name="Content Placeholder 6"/>
            <p:cNvSpPr txBox="1">
              <a:spLocks/>
            </p:cNvSpPr>
            <p:nvPr/>
          </p:nvSpPr>
          <p:spPr>
            <a:xfrm>
              <a:off x="4934284" y="2986322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l-GR" sz="1200" i="1" dirty="0" smtClean="0"/>
                <a:t>Γιώργος Μπαλαφούτας</a:t>
              </a:r>
              <a:endParaRPr lang="en-US" sz="1200" i="1" dirty="0" smtClean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41980" y="5089209"/>
            <a:ext cx="1762125" cy="861240"/>
            <a:chOff x="4641980" y="5089209"/>
            <a:chExt cx="1762125" cy="861240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0140" y="5089209"/>
              <a:ext cx="777240" cy="510540"/>
            </a:xfrm>
            <a:prstGeom prst="rect">
              <a:avLst/>
            </a:prstGeom>
          </p:spPr>
        </p:pic>
        <p:sp>
          <p:nvSpPr>
            <p:cNvPr id="32" name="Content Placeholder 6"/>
            <p:cNvSpPr txBox="1">
              <a:spLocks/>
            </p:cNvSpPr>
            <p:nvPr/>
          </p:nvSpPr>
          <p:spPr>
            <a:xfrm>
              <a:off x="4641980" y="5651860"/>
              <a:ext cx="1762125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l-GR" sz="1200" i="1" dirty="0" smtClean="0"/>
                <a:t>Ζωή Τσαγκρασούλη</a:t>
              </a:r>
              <a:endParaRPr lang="en-US" sz="1200" i="1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496633" y="4762500"/>
            <a:ext cx="2024063" cy="1182364"/>
            <a:chOff x="2496633" y="4762500"/>
            <a:chExt cx="2024063" cy="1182364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643" y="4762500"/>
              <a:ext cx="1534478" cy="891540"/>
            </a:xfrm>
            <a:prstGeom prst="rect">
              <a:avLst/>
            </a:prstGeom>
          </p:spPr>
        </p:pic>
        <p:sp>
          <p:nvSpPr>
            <p:cNvPr id="33" name="Content Placeholder 6"/>
            <p:cNvSpPr txBox="1">
              <a:spLocks/>
            </p:cNvSpPr>
            <p:nvPr/>
          </p:nvSpPr>
          <p:spPr>
            <a:xfrm>
              <a:off x="2496633" y="5646275"/>
              <a:ext cx="2024063" cy="29858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/>
                <a:buChar char="•"/>
                <a:defRPr sz="2400">
                  <a:solidFill>
                    <a:srgbClr val="002C6C"/>
                  </a:solidFill>
                  <a:latin typeface="+mn-lt"/>
                  <a:ea typeface="ＭＳ Ｐゴシック" charset="0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Char char="•"/>
                <a:defRPr sz="20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26334"/>
                </a:buClr>
                <a:buFont typeface="Arial" charset="0"/>
                <a:buChar char="–"/>
                <a:defRPr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rgbClr val="002C6C"/>
                  </a:solidFill>
                  <a:latin typeface="+mn-lt"/>
                  <a:ea typeface="ＭＳ Ｐゴシック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l-GR" sz="1200" i="1" dirty="0" smtClean="0"/>
                <a:t>Γιώργος Δημητρακόπουλος</a:t>
              </a:r>
              <a:endParaRPr lang="en-US" sz="1200" i="1" dirty="0" smtClean="0"/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>
            <a:off x="566868" y="4848225"/>
            <a:ext cx="7943357" cy="0"/>
          </a:xfrm>
          <a:prstGeom prst="line">
            <a:avLst/>
          </a:prstGeom>
          <a:noFill/>
          <a:ln w="38100" cap="flat" cmpd="sng" algn="ctr">
            <a:solidFill>
              <a:srgbClr val="F2633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67872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algn="ctr"/>
            <a:r>
              <a:rPr lang="el-GR" sz="2800" dirty="0" smtClean="0"/>
              <a:t>Σκοπός</a:t>
            </a:r>
            <a:endParaRPr lang="en-US" sz="2800" dirty="0" smtClean="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124200" y="1827794"/>
            <a:ext cx="5867399" cy="3190875"/>
          </a:xfrm>
          <a:prstGeom prst="rect">
            <a:avLst/>
          </a:prstGeom>
          <a:noFill/>
          <a:ln>
            <a:noFill/>
          </a:ln>
          <a:extLst/>
        </p:spPr>
        <p:txBody>
          <a:bodyPr anchor="t" anchorCtr="0"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marL="361950" indent="-361950" eaLnBrk="1" hangingPunct="1">
              <a:spcBef>
                <a:spcPts val="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400" b="1" dirty="0" smtClean="0">
                <a:solidFill>
                  <a:srgbClr val="002060"/>
                </a:solidFill>
              </a:rPr>
              <a:t>Μελέτη &amp; αξιολόγηση λύσεων 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361950" eaLnBrk="1" hangingPunct="1">
              <a:spcBef>
                <a:spcPts val="0"/>
              </a:spcBef>
              <a:buClr>
                <a:srgbClr val="F26334"/>
              </a:buClr>
            </a:pPr>
            <a:r>
              <a:rPr lang="en-US" sz="2400" b="1" dirty="0" smtClean="0">
                <a:solidFill>
                  <a:srgbClr val="002060"/>
                </a:solidFill>
              </a:rPr>
              <a:t>“Data Synchronization”</a:t>
            </a:r>
            <a:r>
              <a:rPr lang="el-GR" sz="2400" b="1" dirty="0" smtClean="0">
                <a:solidFill>
                  <a:srgbClr val="002060"/>
                </a:solidFill>
              </a:rPr>
              <a:t> 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361950" eaLnBrk="1" hangingPunct="1">
              <a:spcBef>
                <a:spcPts val="0"/>
              </a:spcBef>
              <a:buClr>
                <a:srgbClr val="F26334"/>
              </a:buClr>
            </a:pP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l-GR" sz="2400" i="1" dirty="0" smtClean="0">
                <a:solidFill>
                  <a:srgbClr val="002060"/>
                </a:solidFill>
              </a:rPr>
              <a:t>Ομ. Εργασίας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pPr marL="361950" eaLnBrk="1" hangingPunct="1">
              <a:spcBef>
                <a:spcPts val="0"/>
              </a:spcBef>
              <a:buClr>
                <a:srgbClr val="F26334"/>
              </a:buClr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361950" indent="-361950" eaLnBrk="1" hangingPunct="1">
              <a:spcBef>
                <a:spcPts val="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400" b="1" dirty="0" smtClean="0">
                <a:solidFill>
                  <a:srgbClr val="002060"/>
                </a:solidFill>
              </a:rPr>
              <a:t>Υλοποίηση έργου 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361950" eaLnBrk="1" hangingPunct="1">
              <a:spcBef>
                <a:spcPts val="0"/>
              </a:spcBef>
              <a:buClr>
                <a:srgbClr val="F26334"/>
              </a:buClr>
            </a:pP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i="1" dirty="0" smtClean="0">
                <a:solidFill>
                  <a:srgbClr val="002060"/>
                </a:solidFill>
              </a:rPr>
              <a:t>GS1 Association-Greece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endParaRPr lang="el-GR" sz="2400" dirty="0" smtClean="0">
              <a:solidFill>
                <a:srgbClr val="00206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6849"/>
            <a:ext cx="2817495" cy="4258628"/>
          </a:xfrm>
          <a:prstGeom prst="rect">
            <a:avLst/>
          </a:prstGeom>
          <a:noFill/>
          <a:ln w="9525">
            <a:solidFill>
              <a:srgbClr val="7801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996" y="4105274"/>
            <a:ext cx="2153603" cy="162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28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-222250" y="117475"/>
            <a:ext cx="460216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3200" dirty="0">
                <a:solidFill>
                  <a:srgbClr val="78013F"/>
                </a:solidFill>
              </a:rPr>
              <a:t>   </a:t>
            </a:r>
            <a:r>
              <a:rPr lang="el-GR" sz="3200" dirty="0" smtClean="0">
                <a:solidFill>
                  <a:srgbClr val="78013F"/>
                </a:solidFill>
              </a:rPr>
              <a:t>Κοινά και αξιόπιστα </a:t>
            </a:r>
            <a:r>
              <a:rPr lang="en-GB" sz="3200" dirty="0" smtClean="0">
                <a:solidFill>
                  <a:srgbClr val="78013F"/>
                </a:solidFill>
              </a:rPr>
              <a:t>Master Data </a:t>
            </a:r>
            <a:r>
              <a:rPr lang="el-GR" sz="3200" dirty="0" smtClean="0">
                <a:solidFill>
                  <a:srgbClr val="78013F"/>
                </a:solidFill>
              </a:rPr>
              <a:t>μέσω του Συγχρονισμού Δεδομένων</a:t>
            </a:r>
            <a:endParaRPr lang="en-GB" sz="3200" dirty="0">
              <a:solidFill>
                <a:srgbClr val="78013F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49BFBB4D-663E-4EA0-B304-1FD124CAD42D}" type="slidenum">
              <a:rPr lang="en-GB" smtClean="0">
                <a:solidFill>
                  <a:schemeClr val="tx1"/>
                </a:solidFill>
              </a:rPr>
              <a:pPr eaLnBrk="1" hangingPunct="1"/>
              <a:t>4</a:t>
            </a:fld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6868" y="6172200"/>
            <a:ext cx="2481132" cy="47993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λιανεμποριο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23298" y="-73025"/>
            <a:ext cx="2620702" cy="47993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προμηθευτεσ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4921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2" descr="GDSN-cloud-chart-Step5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1" y="1543050"/>
            <a:ext cx="6010274" cy="398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C55BFD2D-7044-48C1-A370-60D5D95E1216}" type="slidenum">
              <a:rPr lang="en-GB" smtClean="0">
                <a:solidFill>
                  <a:schemeClr val="tx1"/>
                </a:solidFill>
              </a:rPr>
              <a:pPr eaLnBrk="1" hangingPunct="1"/>
              <a:t>5</a:t>
            </a:fld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marL="1077913" algn="ctr"/>
            <a:r>
              <a:rPr lang="el-GR" sz="2800" dirty="0" smtClean="0"/>
              <a:t>Συγχρονισμός Δεδομένων...</a:t>
            </a:r>
            <a:br>
              <a:rPr lang="el-GR" sz="2800" dirty="0" smtClean="0"/>
            </a:br>
            <a:r>
              <a:rPr lang="el-GR" sz="2800" dirty="0" smtClean="0"/>
              <a:t>πώς δουλεύει</a:t>
            </a:r>
            <a:endParaRPr lang="en-US" sz="2800" dirty="0" smtClean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229103" y="5550557"/>
            <a:ext cx="3667122" cy="122405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"/>
            </a:pPr>
            <a:r>
              <a:rPr lang="en-US" sz="1800" b="1" u="sng" dirty="0" smtClean="0">
                <a:solidFill>
                  <a:srgbClr val="F26334"/>
                </a:solidFill>
              </a:rPr>
              <a:t>Confirm &amp; Inform </a:t>
            </a:r>
            <a:endParaRPr lang="el-GR" sz="1800" b="1" u="sng" dirty="0" smtClean="0">
              <a:solidFill>
                <a:srgbClr val="F26334"/>
              </a:solidFill>
            </a:endParaRPr>
          </a:p>
          <a:p>
            <a:pPr marL="361950" indent="0">
              <a:buNone/>
            </a:pPr>
            <a:r>
              <a:rPr lang="el-GR" sz="1300" i="1" dirty="0" smtClean="0"/>
              <a:t>Ο </a:t>
            </a:r>
            <a:r>
              <a:rPr lang="en-US" sz="1300" i="1" dirty="0" smtClean="0"/>
              <a:t>“recipient” </a:t>
            </a:r>
            <a:r>
              <a:rPr lang="el-GR" sz="1300" i="1" dirty="0" smtClean="0"/>
              <a:t>αποστέλει επιβεβαίωση στον </a:t>
            </a:r>
            <a:r>
              <a:rPr lang="en-US" sz="1300" i="1" dirty="0" smtClean="0"/>
              <a:t>“supplier”</a:t>
            </a:r>
            <a:r>
              <a:rPr lang="el-GR" sz="1300" i="1" dirty="0" smtClean="0"/>
              <a:t>, μέσω των</a:t>
            </a:r>
            <a:r>
              <a:rPr lang="en-US" sz="1300" i="1" dirty="0" smtClean="0"/>
              <a:t> </a:t>
            </a:r>
            <a:r>
              <a:rPr lang="en-US" sz="1300" i="1" dirty="0" err="1" smtClean="0"/>
              <a:t>datapools</a:t>
            </a:r>
            <a:r>
              <a:rPr lang="en-US" sz="1300" i="1" dirty="0" smtClean="0"/>
              <a:t> </a:t>
            </a:r>
            <a:r>
              <a:rPr lang="el-GR" sz="1300" i="1" dirty="0" smtClean="0"/>
              <a:t>των</a:t>
            </a:r>
            <a:r>
              <a:rPr lang="en-US" sz="1300" i="1" dirty="0" smtClean="0"/>
              <a:t>, </a:t>
            </a:r>
            <a:r>
              <a:rPr lang="el-GR" sz="1300" i="1" dirty="0" smtClean="0"/>
              <a:t>πληροφορώντας τον για τις ενέργειες που έκανε με τα εν λόγω δεδομένα</a:t>
            </a:r>
            <a:endParaRPr lang="en-US" sz="1300" i="1" dirty="0" smtClean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1" y="3050150"/>
            <a:ext cx="2428874" cy="133835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"/>
            </a:pPr>
            <a:r>
              <a:rPr lang="en-US" sz="1800" b="1" u="sng" dirty="0" smtClean="0">
                <a:solidFill>
                  <a:srgbClr val="F26334"/>
                </a:solidFill>
              </a:rPr>
              <a:t>Load </a:t>
            </a:r>
            <a:endParaRPr lang="el-GR" sz="1800" b="1" u="sng" dirty="0" smtClean="0">
              <a:solidFill>
                <a:srgbClr val="F26334"/>
              </a:solidFill>
            </a:endParaRPr>
          </a:p>
          <a:p>
            <a:pPr marL="361950" indent="0">
              <a:buNone/>
            </a:pPr>
            <a:r>
              <a:rPr lang="el-GR" sz="1300" i="1" dirty="0" smtClean="0">
                <a:solidFill>
                  <a:srgbClr val="002060"/>
                </a:solidFill>
              </a:rPr>
              <a:t>Ο </a:t>
            </a:r>
            <a:r>
              <a:rPr lang="en-US" sz="1300" i="1" dirty="0" smtClean="0">
                <a:solidFill>
                  <a:srgbClr val="002060"/>
                </a:solidFill>
              </a:rPr>
              <a:t>“Supplier” </a:t>
            </a:r>
            <a:r>
              <a:rPr lang="el-GR" sz="1300" i="1" dirty="0" smtClean="0">
                <a:solidFill>
                  <a:srgbClr val="002060"/>
                </a:solidFill>
              </a:rPr>
              <a:t>καταχωρεί δεδομένα για τα προϊόντα (και την επιχείρηση) στο </a:t>
            </a:r>
            <a:r>
              <a:rPr lang="en-US" sz="1300" i="1" dirty="0" err="1" smtClean="0">
                <a:solidFill>
                  <a:srgbClr val="002060"/>
                </a:solidFill>
              </a:rPr>
              <a:t>datapool</a:t>
            </a:r>
            <a:endParaRPr lang="en-US" sz="1300" i="1" dirty="0" smtClean="0">
              <a:solidFill>
                <a:srgbClr val="002060"/>
              </a:solidFill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2" y="1747136"/>
            <a:ext cx="2533648" cy="87751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"/>
            </a:pPr>
            <a:r>
              <a:rPr lang="en-US" sz="1800" b="1" u="sng" dirty="0" smtClean="0">
                <a:solidFill>
                  <a:srgbClr val="F26334"/>
                </a:solidFill>
              </a:rPr>
              <a:t>Register </a:t>
            </a:r>
            <a:endParaRPr lang="el-GR" sz="1800" b="1" u="sng" dirty="0" smtClean="0">
              <a:solidFill>
                <a:srgbClr val="F26334"/>
              </a:solidFill>
            </a:endParaRPr>
          </a:p>
          <a:p>
            <a:pPr marL="361950" indent="0">
              <a:buNone/>
            </a:pPr>
            <a:r>
              <a:rPr lang="el-GR" sz="1300" i="1" dirty="0" smtClean="0"/>
              <a:t>Ένα υποσύνολο των δεδομένων καταχωρείται στο </a:t>
            </a:r>
            <a:r>
              <a:rPr lang="en-US" sz="1300" i="1" dirty="0" smtClean="0"/>
              <a:t>Global Registry</a:t>
            </a: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6829425" y="1320661"/>
            <a:ext cx="2314576" cy="102249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"/>
            </a:pPr>
            <a:r>
              <a:rPr lang="en-US" sz="1800" b="1" u="sng" dirty="0" smtClean="0">
                <a:solidFill>
                  <a:srgbClr val="F26334"/>
                </a:solidFill>
              </a:rPr>
              <a:t>Subscribe </a:t>
            </a:r>
            <a:endParaRPr lang="el-GR" sz="1800" b="1" u="sng" dirty="0" smtClean="0">
              <a:solidFill>
                <a:srgbClr val="F26334"/>
              </a:solidFill>
            </a:endParaRPr>
          </a:p>
          <a:p>
            <a:pPr marL="361950" indent="0">
              <a:buNone/>
            </a:pPr>
            <a:r>
              <a:rPr lang="el-GR" sz="1300" i="1" dirty="0" smtClean="0"/>
              <a:t>Ο </a:t>
            </a:r>
            <a:r>
              <a:rPr lang="en-US" sz="1300" i="1" dirty="0" smtClean="0"/>
              <a:t>“Recipient”</a:t>
            </a:r>
            <a:r>
              <a:rPr lang="el-GR" sz="1300" i="1" dirty="0" smtClean="0"/>
              <a:t>, μέσω του δικού του </a:t>
            </a:r>
            <a:r>
              <a:rPr lang="en-US" sz="1300" i="1" dirty="0" err="1" smtClean="0"/>
              <a:t>datapool</a:t>
            </a:r>
            <a:r>
              <a:rPr lang="en-US" sz="1300" i="1" dirty="0" smtClean="0"/>
              <a:t>, “</a:t>
            </a:r>
            <a:r>
              <a:rPr lang="el-GR" sz="1300" i="1" dirty="0" smtClean="0"/>
              <a:t>αιτείται</a:t>
            </a:r>
            <a:r>
              <a:rPr lang="en-US" sz="1300" i="1" dirty="0" smtClean="0"/>
              <a:t>” </a:t>
            </a:r>
            <a:r>
              <a:rPr lang="el-GR" sz="1300" i="1" dirty="0" smtClean="0"/>
              <a:t>δεδομένα</a:t>
            </a:r>
            <a:endParaRPr lang="en-US" sz="1300" i="1" dirty="0" smtClean="0"/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6915149" y="4058998"/>
            <a:ext cx="2228852" cy="108745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"/>
            </a:pPr>
            <a:r>
              <a:rPr lang="en-US" sz="1800" b="1" u="sng" dirty="0" smtClean="0">
                <a:solidFill>
                  <a:srgbClr val="F26334"/>
                </a:solidFill>
              </a:rPr>
              <a:t>Publish </a:t>
            </a:r>
            <a:endParaRPr lang="el-GR" sz="1800" b="1" u="sng" dirty="0" smtClean="0">
              <a:solidFill>
                <a:srgbClr val="F26334"/>
              </a:solidFill>
            </a:endParaRPr>
          </a:p>
          <a:p>
            <a:pPr marL="361950" indent="0">
              <a:buNone/>
            </a:pPr>
            <a:r>
              <a:rPr lang="el-GR" sz="1300" i="1" dirty="0" smtClean="0"/>
              <a:t>Το </a:t>
            </a:r>
            <a:r>
              <a:rPr lang="en-US" sz="1300" i="1" dirty="0" err="1" smtClean="0"/>
              <a:t>datapool</a:t>
            </a:r>
            <a:r>
              <a:rPr lang="en-US" sz="1300" i="1" dirty="0" smtClean="0"/>
              <a:t> </a:t>
            </a:r>
            <a:r>
              <a:rPr lang="el-GR" sz="1300" i="1" dirty="0" smtClean="0"/>
              <a:t>του </a:t>
            </a:r>
            <a:r>
              <a:rPr lang="en-US" sz="1300" i="1" dirty="0" smtClean="0"/>
              <a:t>“supplier”</a:t>
            </a:r>
            <a:r>
              <a:rPr lang="el-GR" sz="1300" i="1" dirty="0" smtClean="0"/>
              <a:t> κοινοποιεί τα </a:t>
            </a:r>
            <a:r>
              <a:rPr lang="en-US" sz="1300" i="1" dirty="0" smtClean="0"/>
              <a:t>“</a:t>
            </a:r>
            <a:r>
              <a:rPr lang="el-GR" sz="1300" i="1" dirty="0" smtClean="0"/>
              <a:t>αιτηθέντα</a:t>
            </a:r>
            <a:r>
              <a:rPr lang="en-US" sz="1300" i="1" dirty="0" smtClean="0"/>
              <a:t>” </a:t>
            </a:r>
            <a:r>
              <a:rPr lang="el-GR" sz="1300" i="1" dirty="0" smtClean="0"/>
              <a:t>δεδομένα στο </a:t>
            </a:r>
            <a:r>
              <a:rPr lang="en-US" sz="1300" i="1" dirty="0" err="1" smtClean="0"/>
              <a:t>datapool</a:t>
            </a:r>
            <a:r>
              <a:rPr lang="el-GR" sz="1300" i="1" dirty="0" smtClean="0"/>
              <a:t> του </a:t>
            </a:r>
            <a:r>
              <a:rPr lang="en-US" sz="1300" i="1" dirty="0" smtClean="0"/>
              <a:t>“recipient”</a:t>
            </a:r>
          </a:p>
        </p:txBody>
      </p:sp>
    </p:spTree>
    <p:extLst>
      <p:ext uri="{BB962C8B-B14F-4D97-AF65-F5344CB8AC3E}">
        <p14:creationId xmlns:p14="http://schemas.microsoft.com/office/powerpoint/2010/main" val="4264300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1475" y="1680256"/>
            <a:ext cx="8286749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0500" indent="-1905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>
                <a:solidFill>
                  <a:srgbClr val="002060"/>
                </a:solidFill>
              </a:rPr>
              <a:t>Μείωση χρόνου διαχείρισης δεδομένων κατά </a:t>
            </a:r>
            <a:r>
              <a:rPr lang="en-GB" dirty="0">
                <a:solidFill>
                  <a:srgbClr val="002060"/>
                </a:solidFill>
              </a:rPr>
              <a:t>30% 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 smtClean="0">
                <a:solidFill>
                  <a:srgbClr val="002060"/>
                </a:solidFill>
              </a:rPr>
              <a:t>Μ.Ο</a:t>
            </a:r>
            <a:r>
              <a:rPr lang="el-GR" dirty="0">
                <a:solidFill>
                  <a:srgbClr val="002060"/>
                </a:solidFill>
              </a:rPr>
              <a:t>. </a:t>
            </a:r>
            <a:r>
              <a:rPr lang="el-GR" dirty="0" smtClean="0">
                <a:solidFill>
                  <a:srgbClr val="002060"/>
                </a:solidFill>
              </a:rPr>
              <a:t>μείωσης </a:t>
            </a:r>
            <a:r>
              <a:rPr lang="en-GB" dirty="0" smtClean="0">
                <a:solidFill>
                  <a:srgbClr val="002060"/>
                </a:solidFill>
              </a:rPr>
              <a:t>“</a:t>
            </a:r>
            <a:r>
              <a:rPr lang="en-US" dirty="0" smtClean="0">
                <a:solidFill>
                  <a:srgbClr val="002060"/>
                </a:solidFill>
              </a:rPr>
              <a:t>Time-to-Shelf”</a:t>
            </a:r>
            <a:r>
              <a:rPr lang="el-GR" dirty="0" smtClean="0">
                <a:solidFill>
                  <a:srgbClr val="002060"/>
                </a:solidFill>
              </a:rPr>
              <a:t>,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από </a:t>
            </a:r>
            <a:r>
              <a:rPr lang="en-GB" dirty="0" smtClean="0">
                <a:solidFill>
                  <a:srgbClr val="002060"/>
                </a:solidFill>
              </a:rPr>
              <a:t>2 </a:t>
            </a:r>
            <a:r>
              <a:rPr lang="el-GR" dirty="0" smtClean="0">
                <a:solidFill>
                  <a:srgbClr val="002060"/>
                </a:solidFill>
              </a:rPr>
              <a:t>έως </a:t>
            </a:r>
            <a:r>
              <a:rPr lang="en-GB" dirty="0" smtClean="0">
                <a:solidFill>
                  <a:srgbClr val="002060"/>
                </a:solidFill>
              </a:rPr>
              <a:t>6 </a:t>
            </a:r>
            <a:r>
              <a:rPr lang="el-GR" dirty="0" smtClean="0">
                <a:solidFill>
                  <a:srgbClr val="002060"/>
                </a:solidFill>
              </a:rPr>
              <a:t>εβδομάδες</a:t>
            </a:r>
            <a:endParaRPr lang="en-GB" dirty="0">
              <a:solidFill>
                <a:srgbClr val="002060"/>
              </a:solidFill>
            </a:endParaRPr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/>
              <a:t>Μ.Ο. μείωσης λανθασμένων δεδομένων κατά την πώληση, </a:t>
            </a:r>
            <a:r>
              <a:rPr lang="en-GB" dirty="0" smtClean="0"/>
              <a:t>25</a:t>
            </a:r>
            <a:r>
              <a:rPr lang="en-GB" dirty="0"/>
              <a:t>% </a:t>
            </a:r>
            <a:r>
              <a:rPr lang="en-US" dirty="0" smtClean="0"/>
              <a:t>- </a:t>
            </a:r>
            <a:r>
              <a:rPr lang="en-GB" dirty="0" smtClean="0"/>
              <a:t>55</a:t>
            </a:r>
            <a:r>
              <a:rPr lang="en-GB" dirty="0"/>
              <a:t>%</a:t>
            </a:r>
            <a:endParaRPr lang="el-GR" dirty="0"/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/>
              <a:t>Μείωση απόρριψης κουπονιών στο ταμείο, κατά </a:t>
            </a:r>
            <a:r>
              <a:rPr lang="en-GB" dirty="0"/>
              <a:t>40% 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 smtClean="0"/>
              <a:t>Βελτίωση διαχείρισης Παραγγελιών</a:t>
            </a:r>
            <a:r>
              <a:rPr lang="en-GB" dirty="0" smtClean="0"/>
              <a:t> </a:t>
            </a:r>
            <a:r>
              <a:rPr lang="en-GB" dirty="0"/>
              <a:t>&amp; </a:t>
            </a:r>
            <a:r>
              <a:rPr lang="el-GR" dirty="0" smtClean="0"/>
              <a:t>Προϊόντων κατά </a:t>
            </a:r>
            <a:r>
              <a:rPr lang="en-GB" dirty="0" smtClean="0"/>
              <a:t>67</a:t>
            </a:r>
            <a:r>
              <a:rPr lang="en-GB" dirty="0"/>
              <a:t>%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 smtClean="0"/>
              <a:t>Βελτίωση </a:t>
            </a:r>
            <a:r>
              <a:rPr lang="el-GR" dirty="0"/>
              <a:t>διαχείρισης Παραγγελιών</a:t>
            </a:r>
            <a:r>
              <a:rPr lang="en-GB" dirty="0"/>
              <a:t> &amp; </a:t>
            </a:r>
            <a:r>
              <a:rPr lang="el-GR" dirty="0"/>
              <a:t>Προϊόντων κατά 50</a:t>
            </a:r>
            <a:r>
              <a:rPr lang="en-GB" dirty="0"/>
              <a:t>%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dirty="0" smtClean="0"/>
              <a:t>Βελτίωση </a:t>
            </a:r>
            <a:r>
              <a:rPr lang="el-GR" dirty="0"/>
              <a:t>διαθεσιμότητας-στο-ράφι</a:t>
            </a:r>
            <a:r>
              <a:rPr lang="en-GB" dirty="0"/>
              <a:t>, </a:t>
            </a:r>
            <a:r>
              <a:rPr lang="el-GR" dirty="0"/>
              <a:t>μέσω μείωσης </a:t>
            </a:r>
            <a:r>
              <a:rPr lang="el-GR" dirty="0" smtClean="0"/>
              <a:t>ελλείψεων </a:t>
            </a:r>
            <a:r>
              <a:rPr lang="el-GR" dirty="0"/>
              <a:t>από </a:t>
            </a:r>
            <a:r>
              <a:rPr lang="en-GB" dirty="0"/>
              <a:t>8% </a:t>
            </a:r>
            <a:r>
              <a:rPr lang="el-GR" dirty="0" smtClean="0"/>
              <a:t>σε </a:t>
            </a:r>
            <a:r>
              <a:rPr lang="en-GB" dirty="0"/>
              <a:t>3</a:t>
            </a:r>
            <a:r>
              <a:rPr lang="en-GB" dirty="0" smtClean="0"/>
              <a:t>%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6C435954-CFC1-49CE-ABED-BA7946B9C95D}" type="slidenum">
              <a:rPr lang="en-GB" smtClean="0">
                <a:solidFill>
                  <a:schemeClr val="tx1"/>
                </a:solidFill>
              </a:rPr>
              <a:pPr eaLnBrk="1" hangingPunct="1"/>
              <a:t>6</a:t>
            </a:fld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marL="715963" algn="ctr"/>
            <a:r>
              <a:rPr lang="el-GR" sz="2800" dirty="0" smtClean="0"/>
              <a:t>Πλεονεκτήματα Συγχρονισμού</a:t>
            </a:r>
            <a:br>
              <a:rPr lang="el-GR" sz="2800" dirty="0" smtClean="0"/>
            </a:br>
            <a:r>
              <a:rPr lang="el-GR" sz="2800" dirty="0" smtClean="0"/>
              <a:t>(</a:t>
            </a:r>
            <a:r>
              <a:rPr lang="el-GR" sz="2400" i="1" dirty="0" smtClean="0"/>
              <a:t>Λιανεμπόριο/Προμηθευτές</a:t>
            </a:r>
            <a:r>
              <a:rPr lang="el-GR" sz="2800" dirty="0" smtClean="0"/>
              <a:t>)</a:t>
            </a:r>
            <a:endParaRPr lang="en-US" sz="28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963" y="4966785"/>
            <a:ext cx="977221" cy="977221"/>
          </a:xfrm>
          <a:prstGeom prst="rect">
            <a:avLst/>
          </a:prstGeom>
        </p:spPr>
      </p:pic>
      <p:sp>
        <p:nvSpPr>
          <p:cNvPr id="6" name="Content Placeholder 6"/>
          <p:cNvSpPr txBox="1">
            <a:spLocks/>
          </p:cNvSpPr>
          <p:nvPr/>
        </p:nvSpPr>
        <p:spPr>
          <a:xfrm>
            <a:off x="447676" y="5951101"/>
            <a:ext cx="7429500" cy="57393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/>
              <a:buChar char="•"/>
              <a:defRPr sz="2400">
                <a:solidFill>
                  <a:srgbClr val="002C6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Char char="•"/>
              <a:defRPr sz="2000">
                <a:solidFill>
                  <a:srgbClr val="002C6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26334"/>
              </a:buClr>
              <a:buFont typeface="Arial" charset="0"/>
              <a:buChar char="–"/>
              <a:defRPr>
                <a:solidFill>
                  <a:srgbClr val="002C6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2C6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l-GR" sz="1200" i="1" dirty="0" smtClean="0"/>
              <a:t>Πηγές</a:t>
            </a:r>
            <a:r>
              <a:rPr lang="en-US" sz="1200" i="1" dirty="0" smtClean="0"/>
              <a:t>: </a:t>
            </a:r>
            <a:r>
              <a:rPr lang="en-US" sz="1200" i="1" dirty="0">
                <a:latin typeface="Arial" pitchFamily="34" charset="0"/>
              </a:rPr>
              <a:t>“</a:t>
            </a:r>
            <a:r>
              <a:rPr lang="en-US" sz="1200" i="1" dirty="0" err="1">
                <a:latin typeface="Arial" pitchFamily="34" charset="0"/>
              </a:rPr>
              <a:t>Synchronisation</a:t>
            </a:r>
            <a:r>
              <a:rPr lang="en-US" sz="1200" i="1" dirty="0">
                <a:latin typeface="Arial" pitchFamily="34" charset="0"/>
              </a:rPr>
              <a:t> - The Next Generation of Business Partnering”, Accenture August 2006 </a:t>
            </a:r>
          </a:p>
          <a:p>
            <a:pPr marL="447675" indent="0">
              <a:buNone/>
            </a:pPr>
            <a:r>
              <a:rPr lang="en-US" sz="1200" i="1" dirty="0">
                <a:latin typeface="Arial" pitchFamily="34" charset="0"/>
              </a:rPr>
              <a:t>“Global Data </a:t>
            </a:r>
            <a:r>
              <a:rPr lang="en-US" sz="1200" i="1" dirty="0" err="1">
                <a:latin typeface="Arial" pitchFamily="34" charset="0"/>
              </a:rPr>
              <a:t>Synchronisation</a:t>
            </a:r>
            <a:r>
              <a:rPr lang="en-US" sz="1200" i="1" dirty="0">
                <a:latin typeface="Arial" pitchFamily="34" charset="0"/>
              </a:rPr>
              <a:t> at Work in the Real World”, GCI/Cap Gemini March 2005</a:t>
            </a:r>
          </a:p>
        </p:txBody>
      </p:sp>
    </p:spTree>
    <p:extLst>
      <p:ext uri="{BB962C8B-B14F-4D97-AF65-F5344CB8AC3E}">
        <p14:creationId xmlns:p14="http://schemas.microsoft.com/office/powerpoint/2010/main" val="169225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algn="ctr"/>
            <a:r>
              <a:rPr lang="el-GR" sz="2800" dirty="0" smtClean="0"/>
              <a:t>Χρονοδιάγραμμα</a:t>
            </a:r>
            <a:endParaRPr lang="en-US" sz="2800" dirty="0" smtClean="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33400" y="2176463"/>
            <a:ext cx="4495800" cy="25050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marL="523875" indent="-342900" eaLnBrk="1" hangingPunct="1">
              <a:spcBef>
                <a:spcPct val="500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 smtClean="0">
                <a:solidFill>
                  <a:srgbClr val="002060"/>
                </a:solidFill>
              </a:rPr>
              <a:t>Έναρξη εργασιών της ομάδας </a:t>
            </a:r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i="1" dirty="0" smtClean="0">
                <a:solidFill>
                  <a:srgbClr val="002060"/>
                </a:solidFill>
              </a:rPr>
              <a:t>Ιούλ. ’12</a:t>
            </a:r>
            <a:r>
              <a:rPr lang="el-GR" sz="2000" dirty="0" smtClean="0">
                <a:solidFill>
                  <a:srgbClr val="002060"/>
                </a:solidFill>
              </a:rPr>
              <a:t>)</a:t>
            </a:r>
          </a:p>
          <a:p>
            <a:pPr marL="523875" indent="-342900" eaLnBrk="1" hangingPunct="1">
              <a:spcBef>
                <a:spcPts val="18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 smtClean="0">
                <a:solidFill>
                  <a:srgbClr val="002060"/>
                </a:solidFill>
              </a:rPr>
              <a:t>Υλοποίηση</a:t>
            </a:r>
            <a:r>
              <a:rPr lang="el-GR" sz="2000" dirty="0" smtClean="0">
                <a:solidFill>
                  <a:srgbClr val="002060"/>
                </a:solidFill>
              </a:rPr>
              <a:t> 		  (</a:t>
            </a:r>
            <a:r>
              <a:rPr lang="el-GR" sz="2000" i="1" dirty="0" smtClean="0">
                <a:solidFill>
                  <a:srgbClr val="002060"/>
                </a:solidFill>
              </a:rPr>
              <a:t>Οκτ. </a:t>
            </a:r>
            <a:r>
              <a:rPr lang="el-GR" sz="2000" i="1" dirty="0">
                <a:solidFill>
                  <a:srgbClr val="002060"/>
                </a:solidFill>
              </a:rPr>
              <a:t>‘13 – </a:t>
            </a:r>
            <a:r>
              <a:rPr lang="el-GR" sz="2000" i="1" dirty="0" smtClean="0">
                <a:solidFill>
                  <a:srgbClr val="002060"/>
                </a:solidFill>
              </a:rPr>
              <a:t>Δεκ. ’13</a:t>
            </a:r>
            <a:r>
              <a:rPr lang="el-GR" sz="2000" dirty="0" smtClean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  <a:p>
            <a:pPr marL="523875" indent="-342900" eaLnBrk="1" hangingPunct="1">
              <a:spcBef>
                <a:spcPts val="18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 smtClean="0">
                <a:solidFill>
                  <a:srgbClr val="002060"/>
                </a:solidFill>
              </a:rPr>
              <a:t>Έναρξη λειτουργίας    </a:t>
            </a:r>
            <a:r>
              <a:rPr lang="el-GR" sz="2000" dirty="0" smtClean="0">
                <a:solidFill>
                  <a:srgbClr val="002060"/>
                </a:solidFill>
              </a:rPr>
              <a:t>	  (</a:t>
            </a:r>
            <a:r>
              <a:rPr lang="el-GR" sz="2000" i="1" dirty="0" smtClean="0">
                <a:solidFill>
                  <a:srgbClr val="002060"/>
                </a:solidFill>
              </a:rPr>
              <a:t>Δεκ. ‘13 – Ιαν. ’14</a:t>
            </a:r>
            <a:r>
              <a:rPr lang="el-GR" sz="2000" dirty="0" smtClean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38" y="2168525"/>
            <a:ext cx="3776662" cy="2519363"/>
          </a:xfrm>
          <a:prstGeom prst="rect">
            <a:avLst/>
          </a:prstGeom>
          <a:noFill/>
          <a:ln w="9525">
            <a:solidFill>
              <a:srgbClr val="7801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096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5" y="6444731"/>
            <a:ext cx="631508" cy="414814"/>
          </a:xfrm>
          <a:prstGeom prst="rect">
            <a:avLst/>
          </a:prstGeom>
        </p:spPr>
      </p:pic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algn="ctr"/>
            <a:r>
              <a:rPr lang="el-GR" sz="2800" dirty="0" smtClean="0"/>
              <a:t>Εργασίες</a:t>
            </a:r>
            <a:endParaRPr lang="en-US" sz="2800" dirty="0" smtClean="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00025" y="1276350"/>
            <a:ext cx="6438900" cy="4882631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marL="523875" indent="-342900" eaLnBrk="1" hangingPunct="1">
              <a:spcBef>
                <a:spcPct val="500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 smtClean="0">
                <a:solidFill>
                  <a:srgbClr val="002060"/>
                </a:solidFill>
              </a:rPr>
              <a:t>Οριστικοποίηση δεδομένων</a:t>
            </a: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"/>
            </a:pPr>
            <a:r>
              <a:rPr lang="el-GR" dirty="0" smtClean="0">
                <a:solidFill>
                  <a:srgbClr val="002060"/>
                </a:solidFill>
              </a:rPr>
              <a:t>Επανέλεγχος – επαναπροσδιορισμός </a:t>
            </a:r>
            <a:r>
              <a:rPr lang="en-US" dirty="0" smtClean="0">
                <a:solidFill>
                  <a:srgbClr val="002060"/>
                </a:solidFill>
              </a:rPr>
              <a:t>(M</a:t>
            </a:r>
            <a:r>
              <a:rPr lang="el-GR" dirty="0" smtClean="0">
                <a:solidFill>
                  <a:srgbClr val="002060"/>
                </a:solidFill>
              </a:rPr>
              <a:t>/</a:t>
            </a:r>
            <a:r>
              <a:rPr lang="en-US" dirty="0" smtClean="0">
                <a:solidFill>
                  <a:srgbClr val="002060"/>
                </a:solidFill>
              </a:rPr>
              <a:t>O</a:t>
            </a:r>
            <a:r>
              <a:rPr lang="el-GR" dirty="0" smtClean="0">
                <a:solidFill>
                  <a:srgbClr val="002060"/>
                </a:solidFill>
              </a:rPr>
              <a:t>/</a:t>
            </a:r>
            <a:r>
              <a:rPr lang="en-US" dirty="0" smtClean="0">
                <a:solidFill>
                  <a:srgbClr val="002060"/>
                </a:solidFill>
              </a:rPr>
              <a:t>C)</a:t>
            </a:r>
            <a:endParaRPr lang="el-GR" dirty="0" smtClean="0">
              <a:solidFill>
                <a:srgbClr val="002060"/>
              </a:solidFill>
            </a:endParaRPr>
          </a:p>
          <a:p>
            <a:pPr marL="523875" indent="-342900" eaLnBrk="1" hangingPunct="1">
              <a:spcBef>
                <a:spcPts val="18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>
                <a:solidFill>
                  <a:srgbClr val="002060"/>
                </a:solidFill>
              </a:rPr>
              <a:t>Οριστικοποίηση </a:t>
            </a:r>
            <a:r>
              <a:rPr lang="el-GR" sz="2000" b="1" dirty="0" smtClean="0">
                <a:solidFill>
                  <a:srgbClr val="002060"/>
                </a:solidFill>
              </a:rPr>
              <a:t>βασικών τεχν. απαιτήσεων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rgbClr val="002060"/>
                </a:solidFill>
              </a:rPr>
              <a:t>Τρόποι πρόσβασης</a:t>
            </a: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rgbClr val="002060"/>
                </a:solidFill>
              </a:rPr>
              <a:t>Κατηγορίες προϊόντων για εξελληνισμό (</a:t>
            </a:r>
            <a:r>
              <a:rPr lang="en-US" i="1" dirty="0" smtClean="0">
                <a:solidFill>
                  <a:srgbClr val="002060"/>
                </a:solidFill>
              </a:rPr>
              <a:t>FBT, Baby Care, Beauty/</a:t>
            </a:r>
            <a:r>
              <a:rPr lang="en-US" i="1" dirty="0" err="1" smtClean="0">
                <a:solidFill>
                  <a:srgbClr val="002060"/>
                </a:solidFill>
              </a:rPr>
              <a:t>Pers.Care</a:t>
            </a:r>
            <a:r>
              <a:rPr lang="en-US" i="1" dirty="0" smtClean="0">
                <a:solidFill>
                  <a:srgbClr val="002060"/>
                </a:solidFill>
              </a:rPr>
              <a:t>/Hygiene, Cleaning/Home Care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l-GR" dirty="0">
              <a:solidFill>
                <a:srgbClr val="002060"/>
              </a:solidFill>
            </a:endParaRPr>
          </a:p>
          <a:p>
            <a:pPr marL="523875" indent="-342900" eaLnBrk="1" hangingPunct="1">
              <a:spcBef>
                <a:spcPts val="18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>
                <a:solidFill>
                  <a:srgbClr val="002060"/>
                </a:solidFill>
              </a:rPr>
              <a:t>Διερεύνηση υλοποιήσεων άλλων χωρών</a:t>
            </a:r>
            <a:endParaRPr lang="en-US" sz="2000" b="1" dirty="0">
              <a:solidFill>
                <a:srgbClr val="002060"/>
              </a:solidFill>
            </a:endParaRP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Ερωτηματολόγια</a:t>
            </a:r>
          </a:p>
          <a:p>
            <a:pPr marL="523875" indent="-342900" eaLnBrk="1" hangingPunct="1">
              <a:spcBef>
                <a:spcPts val="1800"/>
              </a:spcBef>
              <a:buClr>
                <a:srgbClr val="F26334"/>
              </a:buClr>
              <a:buFont typeface="Arial" pitchFamily="34" charset="0"/>
              <a:buChar char="●"/>
            </a:pPr>
            <a:r>
              <a:rPr lang="el-GR" sz="2000" b="1" dirty="0" smtClean="0">
                <a:solidFill>
                  <a:srgbClr val="002060"/>
                </a:solidFill>
              </a:rPr>
              <a:t>Εξέταση πιθανών </a:t>
            </a:r>
            <a:r>
              <a:rPr lang="en-US" sz="2000" b="1" dirty="0" smtClean="0">
                <a:solidFill>
                  <a:srgbClr val="002060"/>
                </a:solidFill>
              </a:rPr>
              <a:t>“</a:t>
            </a:r>
            <a:r>
              <a:rPr lang="el-GR" sz="2000" b="1" dirty="0" smtClean="0">
                <a:solidFill>
                  <a:srgbClr val="002060"/>
                </a:solidFill>
              </a:rPr>
              <a:t>σεναρίων</a:t>
            </a:r>
            <a:r>
              <a:rPr lang="en-US" sz="2000" b="1" dirty="0" smtClean="0">
                <a:solidFill>
                  <a:srgbClr val="002060"/>
                </a:solidFill>
              </a:rPr>
              <a:t>”</a:t>
            </a:r>
            <a:r>
              <a:rPr lang="el-GR" sz="2000" b="1" dirty="0" smtClean="0">
                <a:solidFill>
                  <a:srgbClr val="002060"/>
                </a:solidFill>
              </a:rPr>
              <a:t> υλοποίησης</a:t>
            </a: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“From scratch”</a:t>
            </a: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Έ</a:t>
            </a:r>
            <a:r>
              <a:rPr lang="el-GR" dirty="0" smtClean="0">
                <a:solidFill>
                  <a:srgbClr val="002060"/>
                </a:solidFill>
              </a:rPr>
              <a:t>τοιμη πλατφόρμα</a:t>
            </a:r>
          </a:p>
          <a:p>
            <a:pPr marL="895350" lvl="1" indent="-342900" eaLnBrk="1" hangingPunct="1">
              <a:spcBef>
                <a:spcPts val="400"/>
              </a:spcBef>
              <a:buClr>
                <a:srgbClr val="F26334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rgbClr val="002060"/>
                </a:solidFill>
              </a:rPr>
              <a:t>Πλατφόρμα άλλου </a:t>
            </a:r>
            <a:r>
              <a:rPr lang="en-US" dirty="0" smtClean="0">
                <a:solidFill>
                  <a:srgbClr val="002060"/>
                </a:solidFill>
              </a:rPr>
              <a:t>GS1</a:t>
            </a:r>
          </a:p>
        </p:txBody>
      </p:sp>
      <p:pic>
        <p:nvPicPr>
          <p:cNvPr id="6" name="Picture 4" descr="j01777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2800350"/>
            <a:ext cx="2133600" cy="1439863"/>
          </a:xfrm>
          <a:prstGeom prst="rect">
            <a:avLst/>
          </a:prstGeom>
          <a:noFill/>
          <a:ln w="9525">
            <a:solidFill>
              <a:srgbClr val="7801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j03169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4324350"/>
            <a:ext cx="2133600" cy="1439863"/>
          </a:xfrm>
          <a:prstGeom prst="rect">
            <a:avLst/>
          </a:prstGeom>
          <a:noFill/>
          <a:ln w="9525">
            <a:solidFill>
              <a:srgbClr val="7801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PH01649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276350"/>
            <a:ext cx="2133600" cy="1439863"/>
          </a:xfrm>
          <a:prstGeom prst="rect">
            <a:avLst/>
          </a:prstGeom>
          <a:noFill/>
          <a:ln w="9525">
            <a:solidFill>
              <a:srgbClr val="7801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874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2C6C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rgbClr val="002C6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2C6C"/>
                </a:solidFill>
                <a:latin typeface="Arial" pitchFamily="34" charset="0"/>
              </a:defRPr>
            </a:lvl9pPr>
          </a:lstStyle>
          <a:p>
            <a:pPr eaLnBrk="1" hangingPunct="1"/>
            <a:fld id="{BE1BE74D-E3F4-4A9E-8790-15DF1B180763}" type="slidenum">
              <a:rPr lang="en-GB" smtClean="0">
                <a:solidFill>
                  <a:schemeClr val="tx1"/>
                </a:solidFill>
              </a:rPr>
              <a:pPr eaLnBrk="1" hangingPunct="1"/>
              <a:t>9</a:t>
            </a:fld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800" y="381600"/>
            <a:ext cx="7837200" cy="622800"/>
          </a:xfrm>
        </p:spPr>
        <p:txBody>
          <a:bodyPr/>
          <a:lstStyle/>
          <a:p>
            <a:pPr algn="ctr"/>
            <a:r>
              <a:rPr lang="el-GR" sz="2800" dirty="0" smtClean="0"/>
              <a:t>Επόμενα βήματα</a:t>
            </a:r>
            <a:endParaRPr lang="en-US" sz="2800" dirty="0" smtClean="0"/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 bwMode="auto">
          <a:xfrm>
            <a:off x="8229600" y="653415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rgbClr val="002C6C"/>
                </a:solidFill>
                <a:latin typeface="Arial" pitchFamily="34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019EC68C-61DC-4129-8547-FCDBEF427B89}" type="slidenum">
              <a:rPr lang="en-GB" smtClean="0">
                <a:solidFill>
                  <a:schemeClr val="tx1"/>
                </a:solidFill>
              </a:rPr>
              <a:pPr eaLnBrk="1" hangingPunct="1"/>
              <a:t>9</a:t>
            </a:fld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9" name="Pentagon 7"/>
          <p:cNvSpPr>
            <a:spLocks noChangeArrowheads="1"/>
          </p:cNvSpPr>
          <p:nvPr/>
        </p:nvSpPr>
        <p:spPr bwMode="auto">
          <a:xfrm>
            <a:off x="96838" y="1525588"/>
            <a:ext cx="4475162" cy="746125"/>
          </a:xfrm>
          <a:prstGeom prst="homePlate">
            <a:avLst>
              <a:gd name="adj" fmla="val 49966"/>
            </a:avLst>
          </a:prstGeom>
          <a:solidFill>
            <a:srgbClr val="002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marL="523875" indent="-342900" eaLnBrk="1" hangingPunct="1">
              <a:spcBef>
                <a:spcPct val="50000"/>
              </a:spcBef>
              <a:buClr>
                <a:schemeClr val="bg1"/>
              </a:buClr>
              <a:buSzPct val="120000"/>
              <a:buFont typeface="Wingdings" pitchFamily="2" charset="2"/>
              <a:buChar char=""/>
            </a:pPr>
            <a:r>
              <a:rPr lang="el-GR" dirty="0" smtClean="0">
                <a:solidFill>
                  <a:schemeClr val="bg1"/>
                </a:solidFill>
              </a:rPr>
              <a:t>Καθορισμός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l-GR" dirty="0" smtClean="0">
                <a:solidFill>
                  <a:schemeClr val="bg1"/>
                </a:solidFill>
              </a:rPr>
              <a:t>σεναρίων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r>
              <a:rPr lang="el-GR" dirty="0" smtClean="0">
                <a:solidFill>
                  <a:schemeClr val="bg1"/>
                </a:solidFill>
              </a:rPr>
              <a:t> ρυθμού προσχώρησης χρηστών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0" name="Pentagon 8"/>
          <p:cNvSpPr>
            <a:spLocks noChangeArrowheads="1"/>
          </p:cNvSpPr>
          <p:nvPr/>
        </p:nvSpPr>
        <p:spPr bwMode="auto">
          <a:xfrm>
            <a:off x="623887" y="2466975"/>
            <a:ext cx="4414837" cy="744538"/>
          </a:xfrm>
          <a:prstGeom prst="homePlate">
            <a:avLst>
              <a:gd name="adj" fmla="val 50069"/>
            </a:avLst>
          </a:prstGeom>
          <a:solidFill>
            <a:srgbClr val="002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marL="523875" indent="-342900" eaLnBrk="1" hangingPunct="1">
              <a:spcBef>
                <a:spcPct val="50000"/>
              </a:spcBef>
              <a:buClr>
                <a:schemeClr val="bg1"/>
              </a:buClr>
              <a:buSzPct val="120000"/>
              <a:buFont typeface="Wingdings" pitchFamily="2" charset="2"/>
              <a:buChar char=""/>
            </a:pPr>
            <a:r>
              <a:rPr lang="el-GR" dirty="0">
                <a:solidFill>
                  <a:schemeClr val="bg1"/>
                </a:solidFill>
              </a:rPr>
              <a:t>Αξιολόγηση λύσεων</a:t>
            </a:r>
          </a:p>
        </p:txBody>
      </p:sp>
      <p:sp>
        <p:nvSpPr>
          <p:cNvPr id="11" name="Pentagon 9"/>
          <p:cNvSpPr>
            <a:spLocks noChangeArrowheads="1"/>
          </p:cNvSpPr>
          <p:nvPr/>
        </p:nvSpPr>
        <p:spPr bwMode="auto">
          <a:xfrm>
            <a:off x="1157288" y="3406775"/>
            <a:ext cx="4329112" cy="746125"/>
          </a:xfrm>
          <a:prstGeom prst="homePlate">
            <a:avLst>
              <a:gd name="adj" fmla="val 49938"/>
            </a:avLst>
          </a:prstGeom>
          <a:solidFill>
            <a:srgbClr val="002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marL="523875" indent="-342900" eaLnBrk="1" hangingPunct="1">
              <a:spcBef>
                <a:spcPct val="50000"/>
              </a:spcBef>
              <a:buClr>
                <a:schemeClr val="bg1"/>
              </a:buClr>
              <a:buSzPct val="120000"/>
              <a:buFont typeface="Wingdings" pitchFamily="2" charset="2"/>
              <a:buChar char=""/>
            </a:pPr>
            <a:r>
              <a:rPr lang="el-GR" dirty="0">
                <a:solidFill>
                  <a:schemeClr val="bg1"/>
                </a:solidFill>
              </a:rPr>
              <a:t>Εξελληνισμός </a:t>
            </a:r>
            <a:r>
              <a:rPr lang="el-GR" dirty="0" smtClean="0">
                <a:solidFill>
                  <a:schemeClr val="bg1"/>
                </a:solidFill>
              </a:rPr>
              <a:t>κατηγοριών </a:t>
            </a:r>
            <a:r>
              <a:rPr lang="en-US" dirty="0">
                <a:solidFill>
                  <a:schemeClr val="bg1"/>
                </a:solidFill>
              </a:rPr>
              <a:t>(GPC)</a:t>
            </a:r>
          </a:p>
        </p:txBody>
      </p:sp>
      <p:sp>
        <p:nvSpPr>
          <p:cNvPr id="12" name="Pentagon 10"/>
          <p:cNvSpPr>
            <a:spLocks noChangeArrowheads="1"/>
          </p:cNvSpPr>
          <p:nvPr/>
        </p:nvSpPr>
        <p:spPr bwMode="auto">
          <a:xfrm>
            <a:off x="1716088" y="4346575"/>
            <a:ext cx="4264024" cy="746125"/>
          </a:xfrm>
          <a:prstGeom prst="homePlate">
            <a:avLst>
              <a:gd name="adj" fmla="val 49934"/>
            </a:avLst>
          </a:prstGeom>
          <a:solidFill>
            <a:srgbClr val="002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marL="523875" indent="-342900" eaLnBrk="1" hangingPunct="1">
              <a:spcBef>
                <a:spcPct val="50000"/>
              </a:spcBef>
              <a:buClr>
                <a:schemeClr val="bg1"/>
              </a:buClr>
              <a:buSzPct val="120000"/>
              <a:buFont typeface="Wingdings" pitchFamily="2" charset="2"/>
              <a:buChar char=""/>
            </a:pPr>
            <a:r>
              <a:rPr lang="el-GR" dirty="0" smtClean="0">
                <a:solidFill>
                  <a:schemeClr val="bg1"/>
                </a:solidFill>
              </a:rPr>
              <a:t>Καθορισμός πρακτικών χρήσης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Pentagon 11"/>
          <p:cNvSpPr>
            <a:spLocks noChangeArrowheads="1"/>
          </p:cNvSpPr>
          <p:nvPr/>
        </p:nvSpPr>
        <p:spPr bwMode="auto">
          <a:xfrm>
            <a:off x="2311400" y="5300663"/>
            <a:ext cx="4194175" cy="746125"/>
          </a:xfrm>
          <a:prstGeom prst="homePlate">
            <a:avLst>
              <a:gd name="adj" fmla="val 49962"/>
            </a:avLst>
          </a:prstGeom>
          <a:solidFill>
            <a:srgbClr val="F26334"/>
          </a:solidFill>
          <a:ln>
            <a:noFill/>
          </a:ln>
          <a:extLst/>
        </p:spPr>
        <p:txBody>
          <a:bodyPr anchor="ctr" anchorCtr="0"/>
          <a:lstStyle/>
          <a:p>
            <a:pPr marL="523875" indent="-342900" eaLnBrk="1" hangingPunct="1">
              <a:spcBef>
                <a:spcPts val="0"/>
              </a:spcBef>
              <a:buClr>
                <a:schemeClr val="bg1"/>
              </a:buClr>
              <a:buSzPct val="120000"/>
              <a:buFont typeface="Wingdings" pitchFamily="2" charset="2"/>
              <a:buChar char=""/>
            </a:pPr>
            <a:r>
              <a:rPr lang="el-GR" sz="2000" dirty="0" smtClean="0">
                <a:solidFill>
                  <a:schemeClr val="bg1"/>
                </a:solidFill>
              </a:rPr>
              <a:t>Υλοποίηση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523875" eaLnBrk="1" hangingPunct="1">
              <a:spcBef>
                <a:spcPts val="0"/>
              </a:spcBef>
              <a:buClr>
                <a:schemeClr val="bg1"/>
              </a:buClr>
            </a:pPr>
            <a:r>
              <a:rPr lang="en-US" sz="2000" b="1" dirty="0" smtClean="0">
                <a:solidFill>
                  <a:srgbClr val="002060"/>
                </a:solidFill>
              </a:rPr>
              <a:t>GS1 Association-Greece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cxnSp>
        <p:nvCxnSpPr>
          <p:cNvPr id="14" name="Elbow Connector 13"/>
          <p:cNvCxnSpPr>
            <a:cxnSpLocks noChangeShapeType="1"/>
          </p:cNvCxnSpPr>
          <p:nvPr/>
        </p:nvCxnSpPr>
        <p:spPr bwMode="auto">
          <a:xfrm>
            <a:off x="1660525" y="2201863"/>
            <a:ext cx="914400" cy="914400"/>
          </a:xfrm>
          <a:prstGeom prst="bentConnector3">
            <a:avLst>
              <a:gd name="adj1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pic>
        <p:nvPicPr>
          <p:cNvPr id="15" name="Picture 46" descr="Fotolia_1942069_XS © ioannis kounadeas - Foto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1287463"/>
            <a:ext cx="1882775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6762750" y="3087688"/>
            <a:ext cx="590550" cy="88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30"/>
          <p:cNvGrpSpPr>
            <a:grpSpLocks/>
          </p:cNvGrpSpPr>
          <p:nvPr/>
        </p:nvGrpSpPr>
        <p:grpSpPr bwMode="auto">
          <a:xfrm>
            <a:off x="6378575" y="2887663"/>
            <a:ext cx="2001838" cy="1501775"/>
            <a:chOff x="7715250" y="3162300"/>
            <a:chExt cx="2001838" cy="1501775"/>
          </a:xfrm>
        </p:grpSpPr>
        <p:pic>
          <p:nvPicPr>
            <p:cNvPr id="19" name="Picture 47" descr="Fotolia_2456153_XS © KonstantinosKokkinis - Fotoli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5250" y="3162300"/>
              <a:ext cx="2001838" cy="150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5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7400">
              <a:off x="8429625" y="3370263"/>
              <a:ext cx="619125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54"/>
            <p:cNvSpPr>
              <a:spLocks noChangeArrowheads="1"/>
            </p:cNvSpPr>
            <p:nvPr/>
          </p:nvSpPr>
          <p:spPr bwMode="auto">
            <a:xfrm>
              <a:off x="8461375" y="3333750"/>
              <a:ext cx="590550" cy="88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3" name="Picture 22" descr="\\gs1november\personal$\jan.denecker\My Documents\GDSN\Pictures\Network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4719637"/>
            <a:ext cx="1966912" cy="139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76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GS1_PPT_Template_2011">
  <a:themeElements>
    <a:clrScheme name="GS1_PPT_Final 14">
      <a:dk1>
        <a:srgbClr val="002C6C"/>
      </a:dk1>
      <a:lt1>
        <a:srgbClr val="FFFFFF"/>
      </a:lt1>
      <a:dk2>
        <a:srgbClr val="002C6C"/>
      </a:dk2>
      <a:lt2>
        <a:srgbClr val="808080"/>
      </a:lt2>
      <a:accent1>
        <a:srgbClr val="BBE0E3"/>
      </a:accent1>
      <a:accent2>
        <a:srgbClr val="F26334"/>
      </a:accent2>
      <a:accent3>
        <a:srgbClr val="FFFFFF"/>
      </a:accent3>
      <a:accent4>
        <a:srgbClr val="00245B"/>
      </a:accent4>
      <a:accent5>
        <a:srgbClr val="DAEDEF"/>
      </a:accent5>
      <a:accent6>
        <a:srgbClr val="DB592E"/>
      </a:accent6>
      <a:hlink>
        <a:srgbClr val="F26334"/>
      </a:hlink>
      <a:folHlink>
        <a:srgbClr val="F26334"/>
      </a:folHlink>
    </a:clrScheme>
    <a:fontScheme name="GS1_PPT_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2C6C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2C6C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1_PPT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1_PPT_Final 13">
        <a:dk1>
          <a:srgbClr val="002C6C"/>
        </a:dk1>
        <a:lt1>
          <a:srgbClr val="FFFFFF"/>
        </a:lt1>
        <a:dk2>
          <a:srgbClr val="002C6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45B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1_PPT_Final 14">
        <a:dk1>
          <a:srgbClr val="002C6C"/>
        </a:dk1>
        <a:lt1>
          <a:srgbClr val="FFFFFF"/>
        </a:lt1>
        <a:dk2>
          <a:srgbClr val="002C6C"/>
        </a:dk2>
        <a:lt2>
          <a:srgbClr val="808080"/>
        </a:lt2>
        <a:accent1>
          <a:srgbClr val="BBE0E3"/>
        </a:accent1>
        <a:accent2>
          <a:srgbClr val="F26334"/>
        </a:accent2>
        <a:accent3>
          <a:srgbClr val="FFFFFF"/>
        </a:accent3>
        <a:accent4>
          <a:srgbClr val="00245B"/>
        </a:accent4>
        <a:accent5>
          <a:srgbClr val="DAEDEF"/>
        </a:accent5>
        <a:accent6>
          <a:srgbClr val="DB592E"/>
        </a:accent6>
        <a:hlink>
          <a:srgbClr val="F26334"/>
        </a:hlink>
        <a:folHlink>
          <a:srgbClr val="F2633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6875</TotalTime>
  <Words>442</Words>
  <Application>Microsoft Office PowerPoint</Application>
  <PresentationFormat>On-screen Show (4:3)</PresentationFormat>
  <Paragraphs>98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GS1_PPT_Template_2011</vt:lpstr>
      <vt:lpstr>“Data Synchronization”</vt:lpstr>
      <vt:lpstr>Συμμετέχοντες</vt:lpstr>
      <vt:lpstr>Σκοπός</vt:lpstr>
      <vt:lpstr>PowerPoint Presentation</vt:lpstr>
      <vt:lpstr>Συγχρονισμός Δεδομένων... πώς δουλεύει</vt:lpstr>
      <vt:lpstr>Πλεονεκτήματα Συγχρονισμού (Λιανεμπόριο/Προμηθευτές)</vt:lpstr>
      <vt:lpstr>Χρονοδιάγραμμα</vt:lpstr>
      <vt:lpstr>Εργασίες</vt:lpstr>
      <vt:lpstr>Επόμενα βήματα</vt:lpstr>
      <vt:lpstr>Σας ευχαριστώ...</vt:lpstr>
    </vt:vector>
  </TitlesOfParts>
  <Company>GS1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christine.cecil</dc:creator>
  <cp:lastModifiedBy>techn</cp:lastModifiedBy>
  <cp:revision>500</cp:revision>
  <cp:lastPrinted>2013-02-04T10:08:56Z</cp:lastPrinted>
  <dcterms:created xsi:type="dcterms:W3CDTF">2011-08-02T09:34:59Z</dcterms:created>
  <dcterms:modified xsi:type="dcterms:W3CDTF">2013-06-17T07:03:05Z</dcterms:modified>
</cp:coreProperties>
</file>