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sldIdLst>
    <p:sldId id="346" r:id="rId2"/>
    <p:sldId id="344" r:id="rId3"/>
    <p:sldId id="422" r:id="rId4"/>
    <p:sldId id="345" r:id="rId5"/>
    <p:sldId id="352" r:id="rId6"/>
    <p:sldId id="348" r:id="rId7"/>
    <p:sldId id="419" r:id="rId8"/>
    <p:sldId id="420" r:id="rId9"/>
    <p:sldId id="349" r:id="rId10"/>
    <p:sldId id="390" r:id="rId11"/>
    <p:sldId id="414" r:id="rId12"/>
    <p:sldId id="415" r:id="rId13"/>
    <p:sldId id="406" r:id="rId14"/>
    <p:sldId id="416" r:id="rId15"/>
    <p:sldId id="417" r:id="rId16"/>
    <p:sldId id="408" r:id="rId17"/>
    <p:sldId id="418" r:id="rId18"/>
    <p:sldId id="393" r:id="rId19"/>
    <p:sldId id="421" r:id="rId20"/>
    <p:sldId id="392" r:id="rId21"/>
    <p:sldId id="354" r:id="rId22"/>
    <p:sldId id="356" r:id="rId23"/>
    <p:sldId id="395" r:id="rId24"/>
    <p:sldId id="357" r:id="rId25"/>
    <p:sldId id="401" r:id="rId26"/>
    <p:sldId id="358" r:id="rId27"/>
    <p:sldId id="361" r:id="rId28"/>
    <p:sldId id="360" r:id="rId29"/>
    <p:sldId id="396" r:id="rId30"/>
    <p:sldId id="397" r:id="rId31"/>
    <p:sldId id="399" r:id="rId32"/>
    <p:sldId id="400" r:id="rId33"/>
    <p:sldId id="376" r:id="rId34"/>
    <p:sldId id="398" r:id="rId35"/>
    <p:sldId id="323" r:id="rId36"/>
  </p:sldIdLst>
  <p:sldSz cx="9144000" cy="6858000" type="screen4x3"/>
  <p:notesSz cx="6797675" cy="9926638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88C6"/>
    <a:srgbClr val="B5ACD8"/>
    <a:srgbClr val="7E1308"/>
    <a:srgbClr val="CC0000"/>
    <a:srgbClr val="D3CDE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17" autoAdjust="0"/>
    <p:restoredTop sz="97246" autoAdjust="0"/>
  </p:normalViewPr>
  <p:slideViewPr>
    <p:cSldViewPr snapToGrid="0">
      <p:cViewPr>
        <p:scale>
          <a:sx n="66" d="100"/>
          <a:sy n="66" d="100"/>
        </p:scale>
        <p:origin x="-516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656032-7146-4B0B-B459-37233BA2D6A4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6A721F2D-54FE-466C-AFC8-FB8FB7801D1B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Αυτοματοποίηση διαδικασιών </a:t>
          </a:r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αποθήκης</a:t>
          </a:r>
          <a:endParaRPr lang="el-GR" sz="2800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9C605BB5-F7CA-4D1C-98A9-4DEC7B1F34D5}" type="parTrans" cxnId="{18A30CC1-C8A8-423A-94F5-4779D0FFA603}">
      <dgm:prSet/>
      <dgm:spPr/>
      <dgm:t>
        <a:bodyPr/>
        <a:lstStyle/>
        <a:p>
          <a:endParaRPr lang="el-GR" b="0"/>
        </a:p>
      </dgm:t>
    </dgm:pt>
    <dgm:pt modelId="{3F86A6EB-5220-4A28-B200-3E9900032955}" type="sibTrans" cxnId="{18A30CC1-C8A8-423A-94F5-4779D0FFA603}">
      <dgm:prSet/>
      <dgm:spPr/>
      <dgm:t>
        <a:bodyPr/>
        <a:lstStyle/>
        <a:p>
          <a:endParaRPr lang="el-GR" b="0"/>
        </a:p>
      </dgm:t>
    </dgm:pt>
    <dgm:pt modelId="{1483FE72-0787-4E17-88B4-3EE2EA14EE95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sz="2800" b="0" dirty="0" err="1" smtClean="0">
              <a:solidFill>
                <a:schemeClr val="tx1"/>
              </a:solidFill>
              <a:effectLst/>
              <a:latin typeface="Calibri" pitchFamily="34" charset="0"/>
            </a:rPr>
            <a:t>Ιχνηλασιμότητα</a:t>
          </a:r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 προϊόντων</a:t>
          </a:r>
          <a:endParaRPr lang="el-GR" sz="2800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E3CB67E4-CC1E-44D2-AF09-14DBEC5554D4}" type="parTrans" cxnId="{3DCCBF12-DE8C-4CF9-AD35-A5E695B4D11E}">
      <dgm:prSet/>
      <dgm:spPr/>
      <dgm:t>
        <a:bodyPr/>
        <a:lstStyle/>
        <a:p>
          <a:endParaRPr lang="el-GR" b="0"/>
        </a:p>
      </dgm:t>
    </dgm:pt>
    <dgm:pt modelId="{D37CEE0B-9516-41D2-BB2A-B7A6C93A58AA}" type="sibTrans" cxnId="{3DCCBF12-DE8C-4CF9-AD35-A5E695B4D11E}">
      <dgm:prSet/>
      <dgm:spPr/>
      <dgm:t>
        <a:bodyPr/>
        <a:lstStyle/>
        <a:p>
          <a:endParaRPr lang="el-GR" b="0"/>
        </a:p>
      </dgm:t>
    </dgm:pt>
    <dgm:pt modelId="{B8A5105A-64F6-498B-9CFB-63E4FB0AD439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Νέες υπηρεσίες προς τον καταναλωτή</a:t>
          </a:r>
          <a:endParaRPr lang="el-GR" sz="2800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7C3FD036-156A-49A5-AAC4-3F1F4A5771A0}" type="parTrans" cxnId="{7564D171-B5EC-41E0-A4CD-8130F4324566}">
      <dgm:prSet/>
      <dgm:spPr/>
      <dgm:t>
        <a:bodyPr/>
        <a:lstStyle/>
        <a:p>
          <a:endParaRPr lang="el-GR" b="0"/>
        </a:p>
      </dgm:t>
    </dgm:pt>
    <dgm:pt modelId="{5C53801E-FB06-44BC-A986-7B3CE38BA325}" type="sibTrans" cxnId="{7564D171-B5EC-41E0-A4CD-8130F4324566}">
      <dgm:prSet/>
      <dgm:spPr/>
      <dgm:t>
        <a:bodyPr/>
        <a:lstStyle/>
        <a:p>
          <a:endParaRPr lang="el-GR" b="0"/>
        </a:p>
      </dgm:t>
    </dgm:pt>
    <dgm:pt modelId="{67597661-BB34-4634-9112-526D0702E33C}">
      <dgm:prSet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b="0" dirty="0" smtClean="0">
              <a:solidFill>
                <a:schemeClr val="tx1"/>
              </a:solidFill>
              <a:effectLst/>
              <a:latin typeface="Calibri" pitchFamily="34" charset="0"/>
            </a:rPr>
            <a:t>Νέα, έγκυρη και έγκαιρη πληροφόρηση</a:t>
          </a:r>
          <a:endParaRPr lang="el-GR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23BD4A2D-6DB8-4310-8F81-6707693A1648}" type="parTrans" cxnId="{309862D3-18B0-4EFF-B69D-72D02114A067}">
      <dgm:prSet/>
      <dgm:spPr/>
      <dgm:t>
        <a:bodyPr/>
        <a:lstStyle/>
        <a:p>
          <a:endParaRPr lang="el-GR"/>
        </a:p>
      </dgm:t>
    </dgm:pt>
    <dgm:pt modelId="{ADBCE10C-78E6-4D72-88F3-DF80AA6B267D}" type="sibTrans" cxnId="{309862D3-18B0-4EFF-B69D-72D02114A067}">
      <dgm:prSet/>
      <dgm:spPr/>
      <dgm:t>
        <a:bodyPr/>
        <a:lstStyle/>
        <a:p>
          <a:endParaRPr lang="el-GR"/>
        </a:p>
      </dgm:t>
    </dgm:pt>
    <dgm:pt modelId="{B0B12F57-5B7E-43C5-9CD4-C3119F325833}" type="pres">
      <dgm:prSet presAssocID="{ED656032-7146-4B0B-B459-37233BA2D6A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A65C942-0A38-4E71-9F45-9320D56B5923}" type="pres">
      <dgm:prSet presAssocID="{6A721F2D-54FE-466C-AFC8-FB8FB7801D1B}" presName="composite" presStyleCnt="0"/>
      <dgm:spPr/>
    </dgm:pt>
    <dgm:pt modelId="{6B0443E7-B699-4C43-B273-B2D6221AC04A}" type="pres">
      <dgm:prSet presAssocID="{6A721F2D-54FE-466C-AFC8-FB8FB7801D1B}" presName="imgShp" presStyleLbl="fgImgPlace1" presStyleIdx="0" presStyleCnt="4" custLinFactX="-52751" custLinFactNeighborX="-100000" custLinFactNeighborY="-1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EFD88-C773-4C2F-ABA4-3ABD1E105060}" type="pres">
      <dgm:prSet presAssocID="{6A721F2D-54FE-466C-AFC8-FB8FB7801D1B}" presName="txShp" presStyleLbl="node1" presStyleIdx="0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5D5B802-CA60-4FD7-93AB-00C06CCC26F5}" type="pres">
      <dgm:prSet presAssocID="{3F86A6EB-5220-4A28-B200-3E9900032955}" presName="spacing" presStyleCnt="0"/>
      <dgm:spPr/>
    </dgm:pt>
    <dgm:pt modelId="{83DB8211-C64D-466F-83E6-4165EA282180}" type="pres">
      <dgm:prSet presAssocID="{1483FE72-0787-4E17-88B4-3EE2EA14EE95}" presName="composite" presStyleCnt="0"/>
      <dgm:spPr/>
    </dgm:pt>
    <dgm:pt modelId="{4B56EBC2-5289-42AD-A5CE-D2A767E05DEF}" type="pres">
      <dgm:prSet presAssocID="{1483FE72-0787-4E17-88B4-3EE2EA14EE95}" presName="imgShp" presStyleLbl="fgImgPlace1" presStyleIdx="1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5B9D98BE-3BA1-40B5-9CED-8725CC8D43E8}" type="pres">
      <dgm:prSet presAssocID="{1483FE72-0787-4E17-88B4-3EE2EA14EE95}" presName="txShp" presStyleLbl="node1" presStyleIdx="1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E71E685-ADB8-49C7-9ED3-AF17E860AB03}" type="pres">
      <dgm:prSet presAssocID="{D37CEE0B-9516-41D2-BB2A-B7A6C93A58AA}" presName="spacing" presStyleCnt="0"/>
      <dgm:spPr/>
    </dgm:pt>
    <dgm:pt modelId="{52D68FFE-AFC0-4763-B85A-C79F2367291D}" type="pres">
      <dgm:prSet presAssocID="{67597661-BB34-4634-9112-526D0702E33C}" presName="composite" presStyleCnt="0"/>
      <dgm:spPr/>
    </dgm:pt>
    <dgm:pt modelId="{00249FF7-054C-4F40-9F56-D5D299750A80}" type="pres">
      <dgm:prSet presAssocID="{67597661-BB34-4634-9112-526D0702E33C}" presName="imgShp" presStyleLbl="fgImgPlace1" presStyleIdx="2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E16FC3B-9BFA-4C3A-9E82-13E70584B708}" type="pres">
      <dgm:prSet presAssocID="{67597661-BB34-4634-9112-526D0702E33C}" presName="txShp" presStyleLbl="node1" presStyleIdx="2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5BB1A5C-DD4F-4C86-BEDE-FF3C2B71DB01}" type="pres">
      <dgm:prSet presAssocID="{ADBCE10C-78E6-4D72-88F3-DF80AA6B267D}" presName="spacing" presStyleCnt="0"/>
      <dgm:spPr/>
    </dgm:pt>
    <dgm:pt modelId="{305AC7D3-78CB-4759-8A44-210430B86B3E}" type="pres">
      <dgm:prSet presAssocID="{B8A5105A-64F6-498B-9CFB-63E4FB0AD439}" presName="composite" presStyleCnt="0"/>
      <dgm:spPr/>
    </dgm:pt>
    <dgm:pt modelId="{7870BDA6-0E2D-4AFC-91AB-02B9F23D4EB5}" type="pres">
      <dgm:prSet presAssocID="{B8A5105A-64F6-498B-9CFB-63E4FB0AD439}" presName="imgShp" presStyleLbl="fgImgPlace1" presStyleIdx="3" presStyleCnt="4" custLinFactX="-52751" custLinFactNeighborX="-100000" custLinFactNeighborY="12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FFA7A73A-F6F1-46A2-8828-73A7860A1FE8}" type="pres">
      <dgm:prSet presAssocID="{B8A5105A-64F6-498B-9CFB-63E4FB0AD439}" presName="txShp" presStyleLbl="node1" presStyleIdx="3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B560E2AE-A4A8-4799-A07F-F7D89B574E13}" type="presOf" srcId="{6A721F2D-54FE-466C-AFC8-FB8FB7801D1B}" destId="{7A2EFD88-C773-4C2F-ABA4-3ABD1E105060}" srcOrd="0" destOrd="0" presId="urn:microsoft.com/office/officeart/2005/8/layout/vList3"/>
    <dgm:cxn modelId="{3DCCBF12-DE8C-4CF9-AD35-A5E695B4D11E}" srcId="{ED656032-7146-4B0B-B459-37233BA2D6A4}" destId="{1483FE72-0787-4E17-88B4-3EE2EA14EE95}" srcOrd="1" destOrd="0" parTransId="{E3CB67E4-CC1E-44D2-AF09-14DBEC5554D4}" sibTransId="{D37CEE0B-9516-41D2-BB2A-B7A6C93A58AA}"/>
    <dgm:cxn modelId="{BC3BDF79-8537-4CB6-B3B6-765C3975C9FF}" type="presOf" srcId="{67597661-BB34-4634-9112-526D0702E33C}" destId="{EE16FC3B-9BFA-4C3A-9E82-13E70584B708}" srcOrd="0" destOrd="0" presId="urn:microsoft.com/office/officeart/2005/8/layout/vList3"/>
    <dgm:cxn modelId="{7564D171-B5EC-41E0-A4CD-8130F4324566}" srcId="{ED656032-7146-4B0B-B459-37233BA2D6A4}" destId="{B8A5105A-64F6-498B-9CFB-63E4FB0AD439}" srcOrd="3" destOrd="0" parTransId="{7C3FD036-156A-49A5-AAC4-3F1F4A5771A0}" sibTransId="{5C53801E-FB06-44BC-A986-7B3CE38BA325}"/>
    <dgm:cxn modelId="{73CB9DF8-CA70-4672-B2D3-804454C25BF3}" type="presOf" srcId="{1483FE72-0787-4E17-88B4-3EE2EA14EE95}" destId="{5B9D98BE-3BA1-40B5-9CED-8725CC8D43E8}" srcOrd="0" destOrd="0" presId="urn:microsoft.com/office/officeart/2005/8/layout/vList3"/>
    <dgm:cxn modelId="{85A024EC-C86F-4D6C-AEE7-6F7A40A63E12}" type="presOf" srcId="{B8A5105A-64F6-498B-9CFB-63E4FB0AD439}" destId="{FFA7A73A-F6F1-46A2-8828-73A7860A1FE8}" srcOrd="0" destOrd="0" presId="urn:microsoft.com/office/officeart/2005/8/layout/vList3"/>
    <dgm:cxn modelId="{309862D3-18B0-4EFF-B69D-72D02114A067}" srcId="{ED656032-7146-4B0B-B459-37233BA2D6A4}" destId="{67597661-BB34-4634-9112-526D0702E33C}" srcOrd="2" destOrd="0" parTransId="{23BD4A2D-6DB8-4310-8F81-6707693A1648}" sibTransId="{ADBCE10C-78E6-4D72-88F3-DF80AA6B267D}"/>
    <dgm:cxn modelId="{18A30CC1-C8A8-423A-94F5-4779D0FFA603}" srcId="{ED656032-7146-4B0B-B459-37233BA2D6A4}" destId="{6A721F2D-54FE-466C-AFC8-FB8FB7801D1B}" srcOrd="0" destOrd="0" parTransId="{9C605BB5-F7CA-4D1C-98A9-4DEC7B1F34D5}" sibTransId="{3F86A6EB-5220-4A28-B200-3E9900032955}"/>
    <dgm:cxn modelId="{CA8407D5-B800-47DB-921B-EB5DDE667CAA}" type="presOf" srcId="{ED656032-7146-4B0B-B459-37233BA2D6A4}" destId="{B0B12F57-5B7E-43C5-9CD4-C3119F325833}" srcOrd="0" destOrd="0" presId="urn:microsoft.com/office/officeart/2005/8/layout/vList3"/>
    <dgm:cxn modelId="{85DEB10D-8307-4918-8BB7-0BC24F0C4317}" type="presParOf" srcId="{B0B12F57-5B7E-43C5-9CD4-C3119F325833}" destId="{5A65C942-0A38-4E71-9F45-9320D56B5923}" srcOrd="0" destOrd="0" presId="urn:microsoft.com/office/officeart/2005/8/layout/vList3"/>
    <dgm:cxn modelId="{6A3AE282-863F-436C-BBBE-59DBF97FEBFA}" type="presParOf" srcId="{5A65C942-0A38-4E71-9F45-9320D56B5923}" destId="{6B0443E7-B699-4C43-B273-B2D6221AC04A}" srcOrd="0" destOrd="0" presId="urn:microsoft.com/office/officeart/2005/8/layout/vList3"/>
    <dgm:cxn modelId="{E98CA7A9-FF08-40B4-9106-7B43A29DE7AA}" type="presParOf" srcId="{5A65C942-0A38-4E71-9F45-9320D56B5923}" destId="{7A2EFD88-C773-4C2F-ABA4-3ABD1E105060}" srcOrd="1" destOrd="0" presId="urn:microsoft.com/office/officeart/2005/8/layout/vList3"/>
    <dgm:cxn modelId="{F07D7B4A-EC7B-4CFD-9852-3757C04C0284}" type="presParOf" srcId="{B0B12F57-5B7E-43C5-9CD4-C3119F325833}" destId="{E5D5B802-CA60-4FD7-93AB-00C06CCC26F5}" srcOrd="1" destOrd="0" presId="urn:microsoft.com/office/officeart/2005/8/layout/vList3"/>
    <dgm:cxn modelId="{8D68F41A-8FE1-4E83-89C9-C40613CBE0A5}" type="presParOf" srcId="{B0B12F57-5B7E-43C5-9CD4-C3119F325833}" destId="{83DB8211-C64D-466F-83E6-4165EA282180}" srcOrd="2" destOrd="0" presId="urn:microsoft.com/office/officeart/2005/8/layout/vList3"/>
    <dgm:cxn modelId="{67324D66-A3BE-4EC5-BED7-3EDDD70F2E92}" type="presParOf" srcId="{83DB8211-C64D-466F-83E6-4165EA282180}" destId="{4B56EBC2-5289-42AD-A5CE-D2A767E05DEF}" srcOrd="0" destOrd="0" presId="urn:microsoft.com/office/officeart/2005/8/layout/vList3"/>
    <dgm:cxn modelId="{4F5B6ED9-E88B-49E1-9DB9-1686F3AEAD09}" type="presParOf" srcId="{83DB8211-C64D-466F-83E6-4165EA282180}" destId="{5B9D98BE-3BA1-40B5-9CED-8725CC8D43E8}" srcOrd="1" destOrd="0" presId="urn:microsoft.com/office/officeart/2005/8/layout/vList3"/>
    <dgm:cxn modelId="{7FD11650-A048-4272-AF5B-44E542C52590}" type="presParOf" srcId="{B0B12F57-5B7E-43C5-9CD4-C3119F325833}" destId="{3E71E685-ADB8-49C7-9ED3-AF17E860AB03}" srcOrd="3" destOrd="0" presId="urn:microsoft.com/office/officeart/2005/8/layout/vList3"/>
    <dgm:cxn modelId="{EB97AC63-57D5-4F0C-9C03-F4C220E16D4B}" type="presParOf" srcId="{B0B12F57-5B7E-43C5-9CD4-C3119F325833}" destId="{52D68FFE-AFC0-4763-B85A-C79F2367291D}" srcOrd="4" destOrd="0" presId="urn:microsoft.com/office/officeart/2005/8/layout/vList3"/>
    <dgm:cxn modelId="{7780000E-7F62-4388-A4EB-B86B6D15E471}" type="presParOf" srcId="{52D68FFE-AFC0-4763-B85A-C79F2367291D}" destId="{00249FF7-054C-4F40-9F56-D5D299750A80}" srcOrd="0" destOrd="0" presId="urn:microsoft.com/office/officeart/2005/8/layout/vList3"/>
    <dgm:cxn modelId="{3083553A-8F5E-45E6-8A28-746AB00636EE}" type="presParOf" srcId="{52D68FFE-AFC0-4763-B85A-C79F2367291D}" destId="{EE16FC3B-9BFA-4C3A-9E82-13E70584B708}" srcOrd="1" destOrd="0" presId="urn:microsoft.com/office/officeart/2005/8/layout/vList3"/>
    <dgm:cxn modelId="{9FC433EF-D49A-4116-B67B-43F4E6663142}" type="presParOf" srcId="{B0B12F57-5B7E-43C5-9CD4-C3119F325833}" destId="{65BB1A5C-DD4F-4C86-BEDE-FF3C2B71DB01}" srcOrd="5" destOrd="0" presId="urn:microsoft.com/office/officeart/2005/8/layout/vList3"/>
    <dgm:cxn modelId="{0583FBDC-A571-469D-8FB5-8B28E89EA628}" type="presParOf" srcId="{B0B12F57-5B7E-43C5-9CD4-C3119F325833}" destId="{305AC7D3-78CB-4759-8A44-210430B86B3E}" srcOrd="6" destOrd="0" presId="urn:microsoft.com/office/officeart/2005/8/layout/vList3"/>
    <dgm:cxn modelId="{BB7BDA66-1CFF-4312-BB88-C469061DE341}" type="presParOf" srcId="{305AC7D3-78CB-4759-8A44-210430B86B3E}" destId="{7870BDA6-0E2D-4AFC-91AB-02B9F23D4EB5}" srcOrd="0" destOrd="0" presId="urn:microsoft.com/office/officeart/2005/8/layout/vList3"/>
    <dgm:cxn modelId="{01B57DB9-DE6B-4DDA-B8B1-BCFEFFB38553}" type="presParOf" srcId="{305AC7D3-78CB-4759-8A44-210430B86B3E}" destId="{FFA7A73A-F6F1-46A2-8828-73A7860A1FE8}" srcOrd="1" destOrd="0" presId="urn:microsoft.com/office/officeart/2005/8/layout/vList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D656032-7146-4B0B-B459-37233BA2D6A4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6A721F2D-54FE-466C-AFC8-FB8FB7801D1B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Αυτοματοποίηση διαδικασιών </a:t>
          </a:r>
          <a:r>
            <a:rPr lang="el-G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αποθήκης</a:t>
          </a:r>
          <a:endParaRPr lang="el-GR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9C605BB5-F7CA-4D1C-98A9-4DEC7B1F34D5}" type="parTrans" cxnId="{18A30CC1-C8A8-423A-94F5-4779D0FFA603}">
      <dgm:prSet/>
      <dgm:spPr/>
      <dgm:t>
        <a:bodyPr/>
        <a:lstStyle/>
        <a:p>
          <a:endParaRPr lang="el-GR" b="0"/>
        </a:p>
      </dgm:t>
    </dgm:pt>
    <dgm:pt modelId="{3F86A6EB-5220-4A28-B200-3E9900032955}" type="sibTrans" cxnId="{18A30CC1-C8A8-423A-94F5-4779D0FFA603}">
      <dgm:prSet/>
      <dgm:spPr/>
      <dgm:t>
        <a:bodyPr/>
        <a:lstStyle/>
        <a:p>
          <a:endParaRPr lang="el-GR" b="0"/>
        </a:p>
      </dgm:t>
    </dgm:pt>
    <dgm:pt modelId="{1483FE72-0787-4E17-88B4-3EE2EA14EE95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sz="2800" b="0" dirty="0" err="1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Ιχνηλασιμότητα</a:t>
          </a:r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 προϊόντων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E3CB67E4-CC1E-44D2-AF09-14DBEC5554D4}" type="parTrans" cxnId="{3DCCBF12-DE8C-4CF9-AD35-A5E695B4D11E}">
      <dgm:prSet/>
      <dgm:spPr/>
      <dgm:t>
        <a:bodyPr/>
        <a:lstStyle/>
        <a:p>
          <a:endParaRPr lang="el-GR" b="0"/>
        </a:p>
      </dgm:t>
    </dgm:pt>
    <dgm:pt modelId="{D37CEE0B-9516-41D2-BB2A-B7A6C93A58AA}" type="sibTrans" cxnId="{3DCCBF12-DE8C-4CF9-AD35-A5E695B4D11E}">
      <dgm:prSet/>
      <dgm:spPr/>
      <dgm:t>
        <a:bodyPr/>
        <a:lstStyle/>
        <a:p>
          <a:endParaRPr lang="el-GR" b="0"/>
        </a:p>
      </dgm:t>
    </dgm:pt>
    <dgm:pt modelId="{B8A5105A-64F6-498B-9CFB-63E4FB0AD439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Νέες υπηρεσίες προς τον καταναλωτή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7C3FD036-156A-49A5-AAC4-3F1F4A5771A0}" type="parTrans" cxnId="{7564D171-B5EC-41E0-A4CD-8130F4324566}">
      <dgm:prSet/>
      <dgm:spPr/>
      <dgm:t>
        <a:bodyPr/>
        <a:lstStyle/>
        <a:p>
          <a:endParaRPr lang="el-GR" b="0"/>
        </a:p>
      </dgm:t>
    </dgm:pt>
    <dgm:pt modelId="{5C53801E-FB06-44BC-A986-7B3CE38BA325}" type="sibTrans" cxnId="{7564D171-B5EC-41E0-A4CD-8130F4324566}">
      <dgm:prSet/>
      <dgm:spPr/>
      <dgm:t>
        <a:bodyPr/>
        <a:lstStyle/>
        <a:p>
          <a:endParaRPr lang="el-GR" b="0"/>
        </a:p>
      </dgm:t>
    </dgm:pt>
    <dgm:pt modelId="{67597661-BB34-4634-9112-526D0702E33C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Νέα, έγκυρη και έγκαιρη πληροφόρηση</a:t>
          </a:r>
          <a:endParaRPr lang="el-GR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23BD4A2D-6DB8-4310-8F81-6707693A1648}" type="parTrans" cxnId="{309862D3-18B0-4EFF-B69D-72D02114A067}">
      <dgm:prSet/>
      <dgm:spPr/>
      <dgm:t>
        <a:bodyPr/>
        <a:lstStyle/>
        <a:p>
          <a:endParaRPr lang="el-GR"/>
        </a:p>
      </dgm:t>
    </dgm:pt>
    <dgm:pt modelId="{ADBCE10C-78E6-4D72-88F3-DF80AA6B267D}" type="sibTrans" cxnId="{309862D3-18B0-4EFF-B69D-72D02114A067}">
      <dgm:prSet/>
      <dgm:spPr/>
      <dgm:t>
        <a:bodyPr/>
        <a:lstStyle/>
        <a:p>
          <a:endParaRPr lang="el-GR"/>
        </a:p>
      </dgm:t>
    </dgm:pt>
    <dgm:pt modelId="{B0B12F57-5B7E-43C5-9CD4-C3119F325833}" type="pres">
      <dgm:prSet presAssocID="{ED656032-7146-4B0B-B459-37233BA2D6A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A65C942-0A38-4E71-9F45-9320D56B5923}" type="pres">
      <dgm:prSet presAssocID="{6A721F2D-54FE-466C-AFC8-FB8FB7801D1B}" presName="composite" presStyleCnt="0"/>
      <dgm:spPr/>
    </dgm:pt>
    <dgm:pt modelId="{6B0443E7-B699-4C43-B273-B2D6221AC04A}" type="pres">
      <dgm:prSet presAssocID="{6A721F2D-54FE-466C-AFC8-FB8FB7801D1B}" presName="imgShp" presStyleLbl="fgImgPlace1" presStyleIdx="0" presStyleCnt="4" custLinFactX="-52751" custLinFactNeighborX="-100000" custLinFactNeighborY="-1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EFD88-C773-4C2F-ABA4-3ABD1E105060}" type="pres">
      <dgm:prSet presAssocID="{6A721F2D-54FE-466C-AFC8-FB8FB7801D1B}" presName="txShp" presStyleLbl="node1" presStyleIdx="0" presStyleCnt="4" custScaleX="147829" custLinFactNeighborY="-217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5D5B802-CA60-4FD7-93AB-00C06CCC26F5}" type="pres">
      <dgm:prSet presAssocID="{3F86A6EB-5220-4A28-B200-3E9900032955}" presName="spacing" presStyleCnt="0"/>
      <dgm:spPr/>
    </dgm:pt>
    <dgm:pt modelId="{83DB8211-C64D-466F-83E6-4165EA282180}" type="pres">
      <dgm:prSet presAssocID="{1483FE72-0787-4E17-88B4-3EE2EA14EE95}" presName="composite" presStyleCnt="0"/>
      <dgm:spPr/>
    </dgm:pt>
    <dgm:pt modelId="{4B56EBC2-5289-42AD-A5CE-D2A767E05DEF}" type="pres">
      <dgm:prSet presAssocID="{1483FE72-0787-4E17-88B4-3EE2EA14EE95}" presName="imgShp" presStyleLbl="fgImgPlace1" presStyleIdx="1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5B9D98BE-3BA1-40B5-9CED-8725CC8D43E8}" type="pres">
      <dgm:prSet presAssocID="{1483FE72-0787-4E17-88B4-3EE2EA14EE95}" presName="txShp" presStyleLbl="node1" presStyleIdx="1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E71E685-ADB8-49C7-9ED3-AF17E860AB03}" type="pres">
      <dgm:prSet presAssocID="{D37CEE0B-9516-41D2-BB2A-B7A6C93A58AA}" presName="spacing" presStyleCnt="0"/>
      <dgm:spPr/>
    </dgm:pt>
    <dgm:pt modelId="{52D68FFE-AFC0-4763-B85A-C79F2367291D}" type="pres">
      <dgm:prSet presAssocID="{67597661-BB34-4634-9112-526D0702E33C}" presName="composite" presStyleCnt="0"/>
      <dgm:spPr/>
    </dgm:pt>
    <dgm:pt modelId="{00249FF7-054C-4F40-9F56-D5D299750A80}" type="pres">
      <dgm:prSet presAssocID="{67597661-BB34-4634-9112-526D0702E33C}" presName="imgShp" presStyleLbl="fgImgPlace1" presStyleIdx="2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E16FC3B-9BFA-4C3A-9E82-13E70584B708}" type="pres">
      <dgm:prSet presAssocID="{67597661-BB34-4634-9112-526D0702E33C}" presName="txShp" presStyleLbl="node1" presStyleIdx="2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5BB1A5C-DD4F-4C86-BEDE-FF3C2B71DB01}" type="pres">
      <dgm:prSet presAssocID="{ADBCE10C-78E6-4D72-88F3-DF80AA6B267D}" presName="spacing" presStyleCnt="0"/>
      <dgm:spPr/>
    </dgm:pt>
    <dgm:pt modelId="{305AC7D3-78CB-4759-8A44-210430B86B3E}" type="pres">
      <dgm:prSet presAssocID="{B8A5105A-64F6-498B-9CFB-63E4FB0AD439}" presName="composite" presStyleCnt="0"/>
      <dgm:spPr/>
    </dgm:pt>
    <dgm:pt modelId="{7870BDA6-0E2D-4AFC-91AB-02B9F23D4EB5}" type="pres">
      <dgm:prSet presAssocID="{B8A5105A-64F6-498B-9CFB-63E4FB0AD439}" presName="imgShp" presStyleLbl="fgImgPlace1" presStyleIdx="3" presStyleCnt="4" custLinFactX="-52751" custLinFactNeighborX="-100000" custLinFactNeighborY="12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FFA7A73A-F6F1-46A2-8828-73A7860A1FE8}" type="pres">
      <dgm:prSet presAssocID="{B8A5105A-64F6-498B-9CFB-63E4FB0AD439}" presName="txShp" presStyleLbl="node1" presStyleIdx="3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3DCCBF12-DE8C-4CF9-AD35-A5E695B4D11E}" srcId="{ED656032-7146-4B0B-B459-37233BA2D6A4}" destId="{1483FE72-0787-4E17-88B4-3EE2EA14EE95}" srcOrd="1" destOrd="0" parTransId="{E3CB67E4-CC1E-44D2-AF09-14DBEC5554D4}" sibTransId="{D37CEE0B-9516-41D2-BB2A-B7A6C93A58AA}"/>
    <dgm:cxn modelId="{D09535B5-AF14-40A2-82DE-27A6D17260E9}" type="presOf" srcId="{ED656032-7146-4B0B-B459-37233BA2D6A4}" destId="{B0B12F57-5B7E-43C5-9CD4-C3119F325833}" srcOrd="0" destOrd="0" presId="urn:microsoft.com/office/officeart/2005/8/layout/vList3"/>
    <dgm:cxn modelId="{6907146C-3DE4-47FD-8825-B8330A03D31C}" type="presOf" srcId="{1483FE72-0787-4E17-88B4-3EE2EA14EE95}" destId="{5B9D98BE-3BA1-40B5-9CED-8725CC8D43E8}" srcOrd="0" destOrd="0" presId="urn:microsoft.com/office/officeart/2005/8/layout/vList3"/>
    <dgm:cxn modelId="{7701A5C9-B92A-4DBF-A392-679A19C2E656}" type="presOf" srcId="{6A721F2D-54FE-466C-AFC8-FB8FB7801D1B}" destId="{7A2EFD88-C773-4C2F-ABA4-3ABD1E105060}" srcOrd="0" destOrd="0" presId="urn:microsoft.com/office/officeart/2005/8/layout/vList3"/>
    <dgm:cxn modelId="{7564D171-B5EC-41E0-A4CD-8130F4324566}" srcId="{ED656032-7146-4B0B-B459-37233BA2D6A4}" destId="{B8A5105A-64F6-498B-9CFB-63E4FB0AD439}" srcOrd="3" destOrd="0" parTransId="{7C3FD036-156A-49A5-AAC4-3F1F4A5771A0}" sibTransId="{5C53801E-FB06-44BC-A986-7B3CE38BA325}"/>
    <dgm:cxn modelId="{309862D3-18B0-4EFF-B69D-72D02114A067}" srcId="{ED656032-7146-4B0B-B459-37233BA2D6A4}" destId="{67597661-BB34-4634-9112-526D0702E33C}" srcOrd="2" destOrd="0" parTransId="{23BD4A2D-6DB8-4310-8F81-6707693A1648}" sibTransId="{ADBCE10C-78E6-4D72-88F3-DF80AA6B267D}"/>
    <dgm:cxn modelId="{C06AAB53-0BDE-439A-9B22-E19E9F935F73}" type="presOf" srcId="{67597661-BB34-4634-9112-526D0702E33C}" destId="{EE16FC3B-9BFA-4C3A-9E82-13E70584B708}" srcOrd="0" destOrd="0" presId="urn:microsoft.com/office/officeart/2005/8/layout/vList3"/>
    <dgm:cxn modelId="{18A30CC1-C8A8-423A-94F5-4779D0FFA603}" srcId="{ED656032-7146-4B0B-B459-37233BA2D6A4}" destId="{6A721F2D-54FE-466C-AFC8-FB8FB7801D1B}" srcOrd="0" destOrd="0" parTransId="{9C605BB5-F7CA-4D1C-98A9-4DEC7B1F34D5}" sibTransId="{3F86A6EB-5220-4A28-B200-3E9900032955}"/>
    <dgm:cxn modelId="{ED90EE1F-D7B1-4A78-BB34-C523E673BC46}" type="presOf" srcId="{B8A5105A-64F6-498B-9CFB-63E4FB0AD439}" destId="{FFA7A73A-F6F1-46A2-8828-73A7860A1FE8}" srcOrd="0" destOrd="0" presId="urn:microsoft.com/office/officeart/2005/8/layout/vList3"/>
    <dgm:cxn modelId="{0920B0EE-BDAD-4BCE-A6A0-3C4213893B5B}" type="presParOf" srcId="{B0B12F57-5B7E-43C5-9CD4-C3119F325833}" destId="{5A65C942-0A38-4E71-9F45-9320D56B5923}" srcOrd="0" destOrd="0" presId="urn:microsoft.com/office/officeart/2005/8/layout/vList3"/>
    <dgm:cxn modelId="{45A4F789-0B54-4621-9A1F-338DA4E85A1C}" type="presParOf" srcId="{5A65C942-0A38-4E71-9F45-9320D56B5923}" destId="{6B0443E7-B699-4C43-B273-B2D6221AC04A}" srcOrd="0" destOrd="0" presId="urn:microsoft.com/office/officeart/2005/8/layout/vList3"/>
    <dgm:cxn modelId="{31C262E9-61B4-495F-8E66-F0EEBC414E11}" type="presParOf" srcId="{5A65C942-0A38-4E71-9F45-9320D56B5923}" destId="{7A2EFD88-C773-4C2F-ABA4-3ABD1E105060}" srcOrd="1" destOrd="0" presId="urn:microsoft.com/office/officeart/2005/8/layout/vList3"/>
    <dgm:cxn modelId="{28E254EE-8A85-4B45-B142-87529B1BC0DC}" type="presParOf" srcId="{B0B12F57-5B7E-43C5-9CD4-C3119F325833}" destId="{E5D5B802-CA60-4FD7-93AB-00C06CCC26F5}" srcOrd="1" destOrd="0" presId="urn:microsoft.com/office/officeart/2005/8/layout/vList3"/>
    <dgm:cxn modelId="{AC7C735E-ABD6-4D4F-97C4-CB9E8662D52B}" type="presParOf" srcId="{B0B12F57-5B7E-43C5-9CD4-C3119F325833}" destId="{83DB8211-C64D-466F-83E6-4165EA282180}" srcOrd="2" destOrd="0" presId="urn:microsoft.com/office/officeart/2005/8/layout/vList3"/>
    <dgm:cxn modelId="{97F88F95-0ED8-45BC-9194-AC4943BB56CD}" type="presParOf" srcId="{83DB8211-C64D-466F-83E6-4165EA282180}" destId="{4B56EBC2-5289-42AD-A5CE-D2A767E05DEF}" srcOrd="0" destOrd="0" presId="urn:microsoft.com/office/officeart/2005/8/layout/vList3"/>
    <dgm:cxn modelId="{D397E404-237A-4CDD-9388-9394DE4C37E4}" type="presParOf" srcId="{83DB8211-C64D-466F-83E6-4165EA282180}" destId="{5B9D98BE-3BA1-40B5-9CED-8725CC8D43E8}" srcOrd="1" destOrd="0" presId="urn:microsoft.com/office/officeart/2005/8/layout/vList3"/>
    <dgm:cxn modelId="{6B14F18A-30BC-49C7-9487-B1B6321456B5}" type="presParOf" srcId="{B0B12F57-5B7E-43C5-9CD4-C3119F325833}" destId="{3E71E685-ADB8-49C7-9ED3-AF17E860AB03}" srcOrd="3" destOrd="0" presId="urn:microsoft.com/office/officeart/2005/8/layout/vList3"/>
    <dgm:cxn modelId="{D9272D38-0638-4FB0-81EE-19861900DF9E}" type="presParOf" srcId="{B0B12F57-5B7E-43C5-9CD4-C3119F325833}" destId="{52D68FFE-AFC0-4763-B85A-C79F2367291D}" srcOrd="4" destOrd="0" presId="urn:microsoft.com/office/officeart/2005/8/layout/vList3"/>
    <dgm:cxn modelId="{313DECED-3126-47EB-AEEB-25AE8EB47BB6}" type="presParOf" srcId="{52D68FFE-AFC0-4763-B85A-C79F2367291D}" destId="{00249FF7-054C-4F40-9F56-D5D299750A80}" srcOrd="0" destOrd="0" presId="urn:microsoft.com/office/officeart/2005/8/layout/vList3"/>
    <dgm:cxn modelId="{E597C7CC-3AF3-4DD4-8D83-A596F7E5F771}" type="presParOf" srcId="{52D68FFE-AFC0-4763-B85A-C79F2367291D}" destId="{EE16FC3B-9BFA-4C3A-9E82-13E70584B708}" srcOrd="1" destOrd="0" presId="urn:microsoft.com/office/officeart/2005/8/layout/vList3"/>
    <dgm:cxn modelId="{AC7C9110-9306-4938-BE29-A3366478EE4C}" type="presParOf" srcId="{B0B12F57-5B7E-43C5-9CD4-C3119F325833}" destId="{65BB1A5C-DD4F-4C86-BEDE-FF3C2B71DB01}" srcOrd="5" destOrd="0" presId="urn:microsoft.com/office/officeart/2005/8/layout/vList3"/>
    <dgm:cxn modelId="{DC85E315-5ECB-4ED7-BE7A-F448FEC8DA05}" type="presParOf" srcId="{B0B12F57-5B7E-43C5-9CD4-C3119F325833}" destId="{305AC7D3-78CB-4759-8A44-210430B86B3E}" srcOrd="6" destOrd="0" presId="urn:microsoft.com/office/officeart/2005/8/layout/vList3"/>
    <dgm:cxn modelId="{E837A81C-4369-4C96-AC59-5B4940324C9D}" type="presParOf" srcId="{305AC7D3-78CB-4759-8A44-210430B86B3E}" destId="{7870BDA6-0E2D-4AFC-91AB-02B9F23D4EB5}" srcOrd="0" destOrd="0" presId="urn:microsoft.com/office/officeart/2005/8/layout/vList3"/>
    <dgm:cxn modelId="{B0B941D3-8155-4039-A028-BE2199EBE617}" type="presParOf" srcId="{305AC7D3-78CB-4759-8A44-210430B86B3E}" destId="{FFA7A73A-F6F1-46A2-8828-73A7860A1FE8}" srcOrd="1" destOrd="0" presId="urn:microsoft.com/office/officeart/2005/8/layout/v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D656032-7146-4B0B-B459-37233BA2D6A4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6A721F2D-54FE-466C-AFC8-FB8FB7801D1B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marL="261938" indent="0" algn="l" rtl="0"/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Καλύτερη εξυπηρέτηση πελατών</a:t>
          </a:r>
          <a:endParaRPr lang="el-GR" sz="2800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9C605BB5-F7CA-4D1C-98A9-4DEC7B1F34D5}" type="parTrans" cxnId="{18A30CC1-C8A8-423A-94F5-4779D0FFA603}">
      <dgm:prSet/>
      <dgm:spPr/>
      <dgm:t>
        <a:bodyPr/>
        <a:lstStyle/>
        <a:p>
          <a:endParaRPr lang="el-GR" b="0"/>
        </a:p>
      </dgm:t>
    </dgm:pt>
    <dgm:pt modelId="{3F86A6EB-5220-4A28-B200-3E9900032955}" type="sibTrans" cxnId="{18A30CC1-C8A8-423A-94F5-4779D0FFA603}">
      <dgm:prSet/>
      <dgm:spPr/>
      <dgm:t>
        <a:bodyPr/>
        <a:lstStyle/>
        <a:p>
          <a:endParaRPr lang="el-GR" b="0"/>
        </a:p>
      </dgm:t>
    </dgm:pt>
    <dgm:pt modelId="{B8A5105A-64F6-498B-9CFB-63E4FB0AD439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rtl="0"/>
          <a:r>
            <a:rPr lang="el-GR" sz="2800" b="0" dirty="0" smtClean="0">
              <a:solidFill>
                <a:schemeClr val="tx1"/>
              </a:solidFill>
              <a:effectLst/>
              <a:latin typeface="Calibri" pitchFamily="34" charset="0"/>
            </a:rPr>
            <a:t>Σημαντική μείωση κόστους λειτουργίας</a:t>
          </a:r>
          <a:endParaRPr lang="el-GR" sz="2800" b="0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7C3FD036-156A-49A5-AAC4-3F1F4A5771A0}" type="parTrans" cxnId="{7564D171-B5EC-41E0-A4CD-8130F4324566}">
      <dgm:prSet/>
      <dgm:spPr/>
      <dgm:t>
        <a:bodyPr/>
        <a:lstStyle/>
        <a:p>
          <a:endParaRPr lang="el-GR" b="0"/>
        </a:p>
      </dgm:t>
    </dgm:pt>
    <dgm:pt modelId="{5C53801E-FB06-44BC-A986-7B3CE38BA325}" type="sibTrans" cxnId="{7564D171-B5EC-41E0-A4CD-8130F4324566}">
      <dgm:prSet/>
      <dgm:spPr/>
      <dgm:t>
        <a:bodyPr/>
        <a:lstStyle/>
        <a:p>
          <a:endParaRPr lang="el-GR" b="0"/>
        </a:p>
      </dgm:t>
    </dgm:pt>
    <dgm:pt modelId="{B0B12F57-5B7E-43C5-9CD4-C3119F325833}" type="pres">
      <dgm:prSet presAssocID="{ED656032-7146-4B0B-B459-37233BA2D6A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A65C942-0A38-4E71-9F45-9320D56B5923}" type="pres">
      <dgm:prSet presAssocID="{6A721F2D-54FE-466C-AFC8-FB8FB7801D1B}" presName="composite" presStyleCnt="0"/>
      <dgm:spPr/>
    </dgm:pt>
    <dgm:pt modelId="{6B0443E7-B699-4C43-B273-B2D6221AC04A}" type="pres">
      <dgm:prSet presAssocID="{6A721F2D-54FE-466C-AFC8-FB8FB7801D1B}" presName="imgShp" presStyleLbl="fgImgPlace1" presStyleIdx="0" presStyleCnt="2" custLinFactX="-52751" custLinFactNeighborX="-100000" custLinFactNeighborY="-1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EFD88-C773-4C2F-ABA4-3ABD1E105060}" type="pres">
      <dgm:prSet presAssocID="{6A721F2D-54FE-466C-AFC8-FB8FB7801D1B}" presName="txShp" presStyleLbl="node1" presStyleIdx="0" presStyleCnt="2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5D5B802-CA60-4FD7-93AB-00C06CCC26F5}" type="pres">
      <dgm:prSet presAssocID="{3F86A6EB-5220-4A28-B200-3E9900032955}" presName="spacing" presStyleCnt="0"/>
      <dgm:spPr/>
    </dgm:pt>
    <dgm:pt modelId="{305AC7D3-78CB-4759-8A44-210430B86B3E}" type="pres">
      <dgm:prSet presAssocID="{B8A5105A-64F6-498B-9CFB-63E4FB0AD439}" presName="composite" presStyleCnt="0"/>
      <dgm:spPr/>
    </dgm:pt>
    <dgm:pt modelId="{7870BDA6-0E2D-4AFC-91AB-02B9F23D4EB5}" type="pres">
      <dgm:prSet presAssocID="{B8A5105A-64F6-498B-9CFB-63E4FB0AD439}" presName="imgShp" presStyleLbl="fgImgPlace1" presStyleIdx="1" presStyleCnt="2" custLinFactX="-52751" custLinFactNeighborX="-100000" custLinFactNeighborY="12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FFA7A73A-F6F1-46A2-8828-73A7860A1FE8}" type="pres">
      <dgm:prSet presAssocID="{B8A5105A-64F6-498B-9CFB-63E4FB0AD439}" presName="txShp" presStyleLbl="node1" presStyleIdx="1" presStyleCnt="2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6A988414-4BB2-4127-B348-C3BFBC5154B1}" type="presOf" srcId="{B8A5105A-64F6-498B-9CFB-63E4FB0AD439}" destId="{FFA7A73A-F6F1-46A2-8828-73A7860A1FE8}" srcOrd="0" destOrd="0" presId="urn:microsoft.com/office/officeart/2005/8/layout/vList3"/>
    <dgm:cxn modelId="{1F89C905-6AAD-4707-B493-BF69CD10FC41}" type="presOf" srcId="{ED656032-7146-4B0B-B459-37233BA2D6A4}" destId="{B0B12F57-5B7E-43C5-9CD4-C3119F325833}" srcOrd="0" destOrd="0" presId="urn:microsoft.com/office/officeart/2005/8/layout/vList3"/>
    <dgm:cxn modelId="{752F7E36-2724-45C0-95F5-69B2E340E7F2}" type="presOf" srcId="{6A721F2D-54FE-466C-AFC8-FB8FB7801D1B}" destId="{7A2EFD88-C773-4C2F-ABA4-3ABD1E105060}" srcOrd="0" destOrd="0" presId="urn:microsoft.com/office/officeart/2005/8/layout/vList3"/>
    <dgm:cxn modelId="{7564D171-B5EC-41E0-A4CD-8130F4324566}" srcId="{ED656032-7146-4B0B-B459-37233BA2D6A4}" destId="{B8A5105A-64F6-498B-9CFB-63E4FB0AD439}" srcOrd="1" destOrd="0" parTransId="{7C3FD036-156A-49A5-AAC4-3F1F4A5771A0}" sibTransId="{5C53801E-FB06-44BC-A986-7B3CE38BA325}"/>
    <dgm:cxn modelId="{18A30CC1-C8A8-423A-94F5-4779D0FFA603}" srcId="{ED656032-7146-4B0B-B459-37233BA2D6A4}" destId="{6A721F2D-54FE-466C-AFC8-FB8FB7801D1B}" srcOrd="0" destOrd="0" parTransId="{9C605BB5-F7CA-4D1C-98A9-4DEC7B1F34D5}" sibTransId="{3F86A6EB-5220-4A28-B200-3E9900032955}"/>
    <dgm:cxn modelId="{37AE2196-783F-4A52-AF9D-DA6C537A21C2}" type="presParOf" srcId="{B0B12F57-5B7E-43C5-9CD4-C3119F325833}" destId="{5A65C942-0A38-4E71-9F45-9320D56B5923}" srcOrd="0" destOrd="0" presId="urn:microsoft.com/office/officeart/2005/8/layout/vList3"/>
    <dgm:cxn modelId="{A1A5E4F7-ED32-4AEE-82D9-2560DB8FC769}" type="presParOf" srcId="{5A65C942-0A38-4E71-9F45-9320D56B5923}" destId="{6B0443E7-B699-4C43-B273-B2D6221AC04A}" srcOrd="0" destOrd="0" presId="urn:microsoft.com/office/officeart/2005/8/layout/vList3"/>
    <dgm:cxn modelId="{73ECA048-B743-4158-A7F3-68E905A3251A}" type="presParOf" srcId="{5A65C942-0A38-4E71-9F45-9320D56B5923}" destId="{7A2EFD88-C773-4C2F-ABA4-3ABD1E105060}" srcOrd="1" destOrd="0" presId="urn:microsoft.com/office/officeart/2005/8/layout/vList3"/>
    <dgm:cxn modelId="{4A72C173-BEA8-4800-8A98-45E91849E836}" type="presParOf" srcId="{B0B12F57-5B7E-43C5-9CD4-C3119F325833}" destId="{E5D5B802-CA60-4FD7-93AB-00C06CCC26F5}" srcOrd="1" destOrd="0" presId="urn:microsoft.com/office/officeart/2005/8/layout/vList3"/>
    <dgm:cxn modelId="{791EBE56-7D22-48E6-9273-3980BC1A2D72}" type="presParOf" srcId="{B0B12F57-5B7E-43C5-9CD4-C3119F325833}" destId="{305AC7D3-78CB-4759-8A44-210430B86B3E}" srcOrd="2" destOrd="0" presId="urn:microsoft.com/office/officeart/2005/8/layout/vList3"/>
    <dgm:cxn modelId="{161496B1-C3B6-409D-BDAA-9BD9DE7B9547}" type="presParOf" srcId="{305AC7D3-78CB-4759-8A44-210430B86B3E}" destId="{7870BDA6-0E2D-4AFC-91AB-02B9F23D4EB5}" srcOrd="0" destOrd="0" presId="urn:microsoft.com/office/officeart/2005/8/layout/vList3"/>
    <dgm:cxn modelId="{8E810C29-FDC6-4DEE-B06D-CF92EC969EB0}" type="presParOf" srcId="{305AC7D3-78CB-4759-8A44-210430B86B3E}" destId="{FFA7A73A-F6F1-46A2-8828-73A7860A1FE8}" srcOrd="1" destOrd="0" presId="urn:microsoft.com/office/officeart/2005/8/layout/v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656032-7146-4B0B-B459-37233BA2D6A4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6A721F2D-54FE-466C-AFC8-FB8FB7801D1B}">
      <dgm:prSet custT="1"/>
      <dgm:spPr>
        <a:solidFill>
          <a:schemeClr val="accent2">
            <a:lumMod val="20000"/>
            <a:lumOff val="8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Αυτοματοποίηση διαδικασιών </a:t>
          </a:r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αποθήκης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9C605BB5-F7CA-4D1C-98A9-4DEC7B1F34D5}" type="parTrans" cxnId="{18A30CC1-C8A8-423A-94F5-4779D0FFA603}">
      <dgm:prSet/>
      <dgm:spPr/>
      <dgm:t>
        <a:bodyPr/>
        <a:lstStyle/>
        <a:p>
          <a:endParaRPr lang="el-GR" b="0"/>
        </a:p>
      </dgm:t>
    </dgm:pt>
    <dgm:pt modelId="{3F86A6EB-5220-4A28-B200-3E9900032955}" type="sibTrans" cxnId="{18A30CC1-C8A8-423A-94F5-4779D0FFA603}">
      <dgm:prSet/>
      <dgm:spPr/>
      <dgm:t>
        <a:bodyPr/>
        <a:lstStyle/>
        <a:p>
          <a:endParaRPr lang="el-GR" b="0"/>
        </a:p>
      </dgm:t>
    </dgm:pt>
    <dgm:pt modelId="{1483FE72-0787-4E17-88B4-3EE2EA14EE95}">
      <dgm:prSet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marL="623888" indent="0" algn="l" rtl="0"/>
          <a:r>
            <a:rPr lang="el-GR" sz="28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Ιχνηλασιμότητα</a:t>
          </a:r>
          <a:r>
            <a:rPr lang="el-G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προϊόντων</a:t>
          </a:r>
          <a:endParaRPr lang="el-GR" sz="28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E3CB67E4-CC1E-44D2-AF09-14DBEC5554D4}" type="parTrans" cxnId="{3DCCBF12-DE8C-4CF9-AD35-A5E695B4D11E}">
      <dgm:prSet/>
      <dgm:spPr/>
      <dgm:t>
        <a:bodyPr/>
        <a:lstStyle/>
        <a:p>
          <a:endParaRPr lang="el-GR" b="0"/>
        </a:p>
      </dgm:t>
    </dgm:pt>
    <dgm:pt modelId="{D37CEE0B-9516-41D2-BB2A-B7A6C93A58AA}" type="sibTrans" cxnId="{3DCCBF12-DE8C-4CF9-AD35-A5E695B4D11E}">
      <dgm:prSet/>
      <dgm:spPr/>
      <dgm:t>
        <a:bodyPr/>
        <a:lstStyle/>
        <a:p>
          <a:endParaRPr lang="el-GR" b="0"/>
        </a:p>
      </dgm:t>
    </dgm:pt>
    <dgm:pt modelId="{B8A5105A-64F6-498B-9CFB-63E4FB0AD439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Νέες υπηρεσίες προς τον καταναλωτή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7C3FD036-156A-49A5-AAC4-3F1F4A5771A0}" type="parTrans" cxnId="{7564D171-B5EC-41E0-A4CD-8130F4324566}">
      <dgm:prSet/>
      <dgm:spPr/>
      <dgm:t>
        <a:bodyPr/>
        <a:lstStyle/>
        <a:p>
          <a:endParaRPr lang="el-GR" b="0"/>
        </a:p>
      </dgm:t>
    </dgm:pt>
    <dgm:pt modelId="{5C53801E-FB06-44BC-A986-7B3CE38BA325}" type="sibTrans" cxnId="{7564D171-B5EC-41E0-A4CD-8130F4324566}">
      <dgm:prSet/>
      <dgm:spPr/>
      <dgm:t>
        <a:bodyPr/>
        <a:lstStyle/>
        <a:p>
          <a:endParaRPr lang="el-GR" b="0"/>
        </a:p>
      </dgm:t>
    </dgm:pt>
    <dgm:pt modelId="{67597661-BB34-4634-9112-526D0702E33C}">
      <dgm:prSet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Νέα, έγκυρη και έγκαιρη πληροφόρηση</a:t>
          </a:r>
          <a:endParaRPr lang="el-GR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23BD4A2D-6DB8-4310-8F81-6707693A1648}" type="parTrans" cxnId="{309862D3-18B0-4EFF-B69D-72D02114A067}">
      <dgm:prSet/>
      <dgm:spPr/>
      <dgm:t>
        <a:bodyPr/>
        <a:lstStyle/>
        <a:p>
          <a:endParaRPr lang="el-GR"/>
        </a:p>
      </dgm:t>
    </dgm:pt>
    <dgm:pt modelId="{ADBCE10C-78E6-4D72-88F3-DF80AA6B267D}" type="sibTrans" cxnId="{309862D3-18B0-4EFF-B69D-72D02114A067}">
      <dgm:prSet/>
      <dgm:spPr/>
      <dgm:t>
        <a:bodyPr/>
        <a:lstStyle/>
        <a:p>
          <a:endParaRPr lang="el-GR"/>
        </a:p>
      </dgm:t>
    </dgm:pt>
    <dgm:pt modelId="{B0B12F57-5B7E-43C5-9CD4-C3119F325833}" type="pres">
      <dgm:prSet presAssocID="{ED656032-7146-4B0B-B459-37233BA2D6A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A65C942-0A38-4E71-9F45-9320D56B5923}" type="pres">
      <dgm:prSet presAssocID="{6A721F2D-54FE-466C-AFC8-FB8FB7801D1B}" presName="composite" presStyleCnt="0"/>
      <dgm:spPr/>
    </dgm:pt>
    <dgm:pt modelId="{6B0443E7-B699-4C43-B273-B2D6221AC04A}" type="pres">
      <dgm:prSet presAssocID="{6A721F2D-54FE-466C-AFC8-FB8FB7801D1B}" presName="imgShp" presStyleLbl="fgImgPlace1" presStyleIdx="0" presStyleCnt="4" custLinFactX="-52751" custLinFactNeighborX="-100000" custLinFactNeighborY="-1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EFD88-C773-4C2F-ABA4-3ABD1E105060}" type="pres">
      <dgm:prSet presAssocID="{6A721F2D-54FE-466C-AFC8-FB8FB7801D1B}" presName="txShp" presStyleLbl="node1" presStyleIdx="0" presStyleCnt="4" custScaleX="147829" custLinFactNeighborY="-217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5D5B802-CA60-4FD7-93AB-00C06CCC26F5}" type="pres">
      <dgm:prSet presAssocID="{3F86A6EB-5220-4A28-B200-3E9900032955}" presName="spacing" presStyleCnt="0"/>
      <dgm:spPr/>
    </dgm:pt>
    <dgm:pt modelId="{83DB8211-C64D-466F-83E6-4165EA282180}" type="pres">
      <dgm:prSet presAssocID="{1483FE72-0787-4E17-88B4-3EE2EA14EE95}" presName="composite" presStyleCnt="0"/>
      <dgm:spPr/>
    </dgm:pt>
    <dgm:pt modelId="{4B56EBC2-5289-42AD-A5CE-D2A767E05DEF}" type="pres">
      <dgm:prSet presAssocID="{1483FE72-0787-4E17-88B4-3EE2EA14EE95}" presName="imgShp" presStyleLbl="fgImgPlace1" presStyleIdx="1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5B9D98BE-3BA1-40B5-9CED-8725CC8D43E8}" type="pres">
      <dgm:prSet presAssocID="{1483FE72-0787-4E17-88B4-3EE2EA14EE95}" presName="txShp" presStyleLbl="node1" presStyleIdx="1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E71E685-ADB8-49C7-9ED3-AF17E860AB03}" type="pres">
      <dgm:prSet presAssocID="{D37CEE0B-9516-41D2-BB2A-B7A6C93A58AA}" presName="spacing" presStyleCnt="0"/>
      <dgm:spPr/>
    </dgm:pt>
    <dgm:pt modelId="{52D68FFE-AFC0-4763-B85A-C79F2367291D}" type="pres">
      <dgm:prSet presAssocID="{67597661-BB34-4634-9112-526D0702E33C}" presName="composite" presStyleCnt="0"/>
      <dgm:spPr/>
    </dgm:pt>
    <dgm:pt modelId="{00249FF7-054C-4F40-9F56-D5D299750A80}" type="pres">
      <dgm:prSet presAssocID="{67597661-BB34-4634-9112-526D0702E33C}" presName="imgShp" presStyleLbl="fgImgPlace1" presStyleIdx="2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E16FC3B-9BFA-4C3A-9E82-13E70584B708}" type="pres">
      <dgm:prSet presAssocID="{67597661-BB34-4634-9112-526D0702E33C}" presName="txShp" presStyleLbl="node1" presStyleIdx="2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5BB1A5C-DD4F-4C86-BEDE-FF3C2B71DB01}" type="pres">
      <dgm:prSet presAssocID="{ADBCE10C-78E6-4D72-88F3-DF80AA6B267D}" presName="spacing" presStyleCnt="0"/>
      <dgm:spPr/>
    </dgm:pt>
    <dgm:pt modelId="{305AC7D3-78CB-4759-8A44-210430B86B3E}" type="pres">
      <dgm:prSet presAssocID="{B8A5105A-64F6-498B-9CFB-63E4FB0AD439}" presName="composite" presStyleCnt="0"/>
      <dgm:spPr/>
    </dgm:pt>
    <dgm:pt modelId="{7870BDA6-0E2D-4AFC-91AB-02B9F23D4EB5}" type="pres">
      <dgm:prSet presAssocID="{B8A5105A-64F6-498B-9CFB-63E4FB0AD439}" presName="imgShp" presStyleLbl="fgImgPlace1" presStyleIdx="3" presStyleCnt="4" custLinFactX="-52751" custLinFactNeighborX="-100000" custLinFactNeighborY="12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FFA7A73A-F6F1-46A2-8828-73A7860A1FE8}" type="pres">
      <dgm:prSet presAssocID="{B8A5105A-64F6-498B-9CFB-63E4FB0AD439}" presName="txShp" presStyleLbl="node1" presStyleIdx="3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3DCCBF12-DE8C-4CF9-AD35-A5E695B4D11E}" srcId="{ED656032-7146-4B0B-B459-37233BA2D6A4}" destId="{1483FE72-0787-4E17-88B4-3EE2EA14EE95}" srcOrd="1" destOrd="0" parTransId="{E3CB67E4-CC1E-44D2-AF09-14DBEC5554D4}" sibTransId="{D37CEE0B-9516-41D2-BB2A-B7A6C93A58AA}"/>
    <dgm:cxn modelId="{FFF5209B-ADD7-4611-BCC0-7861EA8C09F9}" type="presOf" srcId="{ED656032-7146-4B0B-B459-37233BA2D6A4}" destId="{B0B12F57-5B7E-43C5-9CD4-C3119F325833}" srcOrd="0" destOrd="0" presId="urn:microsoft.com/office/officeart/2005/8/layout/vList3"/>
    <dgm:cxn modelId="{EF3AA5C1-FAE5-4F96-8632-C631949A8DEC}" type="presOf" srcId="{B8A5105A-64F6-498B-9CFB-63E4FB0AD439}" destId="{FFA7A73A-F6F1-46A2-8828-73A7860A1FE8}" srcOrd="0" destOrd="0" presId="urn:microsoft.com/office/officeart/2005/8/layout/vList3"/>
    <dgm:cxn modelId="{0A1E749C-2505-4C79-81F7-379CA85E17BB}" type="presOf" srcId="{67597661-BB34-4634-9112-526D0702E33C}" destId="{EE16FC3B-9BFA-4C3A-9E82-13E70584B708}" srcOrd="0" destOrd="0" presId="urn:microsoft.com/office/officeart/2005/8/layout/vList3"/>
    <dgm:cxn modelId="{7564D171-B5EC-41E0-A4CD-8130F4324566}" srcId="{ED656032-7146-4B0B-B459-37233BA2D6A4}" destId="{B8A5105A-64F6-498B-9CFB-63E4FB0AD439}" srcOrd="3" destOrd="0" parTransId="{7C3FD036-156A-49A5-AAC4-3F1F4A5771A0}" sibTransId="{5C53801E-FB06-44BC-A986-7B3CE38BA325}"/>
    <dgm:cxn modelId="{309862D3-18B0-4EFF-B69D-72D02114A067}" srcId="{ED656032-7146-4B0B-B459-37233BA2D6A4}" destId="{67597661-BB34-4634-9112-526D0702E33C}" srcOrd="2" destOrd="0" parTransId="{23BD4A2D-6DB8-4310-8F81-6707693A1648}" sibTransId="{ADBCE10C-78E6-4D72-88F3-DF80AA6B267D}"/>
    <dgm:cxn modelId="{8AD41B7A-4A07-4252-964E-ED13A6169322}" type="presOf" srcId="{1483FE72-0787-4E17-88B4-3EE2EA14EE95}" destId="{5B9D98BE-3BA1-40B5-9CED-8725CC8D43E8}" srcOrd="0" destOrd="0" presId="urn:microsoft.com/office/officeart/2005/8/layout/vList3"/>
    <dgm:cxn modelId="{C2F47142-00AC-43F7-8207-481D9BDC33E8}" type="presOf" srcId="{6A721F2D-54FE-466C-AFC8-FB8FB7801D1B}" destId="{7A2EFD88-C773-4C2F-ABA4-3ABD1E105060}" srcOrd="0" destOrd="0" presId="urn:microsoft.com/office/officeart/2005/8/layout/vList3"/>
    <dgm:cxn modelId="{18A30CC1-C8A8-423A-94F5-4779D0FFA603}" srcId="{ED656032-7146-4B0B-B459-37233BA2D6A4}" destId="{6A721F2D-54FE-466C-AFC8-FB8FB7801D1B}" srcOrd="0" destOrd="0" parTransId="{9C605BB5-F7CA-4D1C-98A9-4DEC7B1F34D5}" sibTransId="{3F86A6EB-5220-4A28-B200-3E9900032955}"/>
    <dgm:cxn modelId="{9136D52C-7CFB-4064-BD40-9FD098E64C45}" type="presParOf" srcId="{B0B12F57-5B7E-43C5-9CD4-C3119F325833}" destId="{5A65C942-0A38-4E71-9F45-9320D56B5923}" srcOrd="0" destOrd="0" presId="urn:microsoft.com/office/officeart/2005/8/layout/vList3"/>
    <dgm:cxn modelId="{DF6B1358-1196-42FA-867E-AB6C38857D4E}" type="presParOf" srcId="{5A65C942-0A38-4E71-9F45-9320D56B5923}" destId="{6B0443E7-B699-4C43-B273-B2D6221AC04A}" srcOrd="0" destOrd="0" presId="urn:microsoft.com/office/officeart/2005/8/layout/vList3"/>
    <dgm:cxn modelId="{CBD9773C-5E24-4E88-BC6C-5A78739BF629}" type="presParOf" srcId="{5A65C942-0A38-4E71-9F45-9320D56B5923}" destId="{7A2EFD88-C773-4C2F-ABA4-3ABD1E105060}" srcOrd="1" destOrd="0" presId="urn:microsoft.com/office/officeart/2005/8/layout/vList3"/>
    <dgm:cxn modelId="{5E889989-9815-4C90-8D5A-AF98537D8679}" type="presParOf" srcId="{B0B12F57-5B7E-43C5-9CD4-C3119F325833}" destId="{E5D5B802-CA60-4FD7-93AB-00C06CCC26F5}" srcOrd="1" destOrd="0" presId="urn:microsoft.com/office/officeart/2005/8/layout/vList3"/>
    <dgm:cxn modelId="{8E28AB45-EE8C-4985-BC7A-970764C92F52}" type="presParOf" srcId="{B0B12F57-5B7E-43C5-9CD4-C3119F325833}" destId="{83DB8211-C64D-466F-83E6-4165EA282180}" srcOrd="2" destOrd="0" presId="urn:microsoft.com/office/officeart/2005/8/layout/vList3"/>
    <dgm:cxn modelId="{FED7A89A-3B61-49E9-B2EF-43AAA86F1300}" type="presParOf" srcId="{83DB8211-C64D-466F-83E6-4165EA282180}" destId="{4B56EBC2-5289-42AD-A5CE-D2A767E05DEF}" srcOrd="0" destOrd="0" presId="urn:microsoft.com/office/officeart/2005/8/layout/vList3"/>
    <dgm:cxn modelId="{CC464F93-4DA5-4246-BBAD-3C6C749BB5ED}" type="presParOf" srcId="{83DB8211-C64D-466F-83E6-4165EA282180}" destId="{5B9D98BE-3BA1-40B5-9CED-8725CC8D43E8}" srcOrd="1" destOrd="0" presId="urn:microsoft.com/office/officeart/2005/8/layout/vList3"/>
    <dgm:cxn modelId="{A1B0457E-F97B-4D81-890D-F4D1CA4BFD40}" type="presParOf" srcId="{B0B12F57-5B7E-43C5-9CD4-C3119F325833}" destId="{3E71E685-ADB8-49C7-9ED3-AF17E860AB03}" srcOrd="3" destOrd="0" presId="urn:microsoft.com/office/officeart/2005/8/layout/vList3"/>
    <dgm:cxn modelId="{4807420F-05B1-4DC9-AD44-0A1FD713F826}" type="presParOf" srcId="{B0B12F57-5B7E-43C5-9CD4-C3119F325833}" destId="{52D68FFE-AFC0-4763-B85A-C79F2367291D}" srcOrd="4" destOrd="0" presId="urn:microsoft.com/office/officeart/2005/8/layout/vList3"/>
    <dgm:cxn modelId="{7BC9CC14-70A3-4EB8-8558-E11E3BB478F9}" type="presParOf" srcId="{52D68FFE-AFC0-4763-B85A-C79F2367291D}" destId="{00249FF7-054C-4F40-9F56-D5D299750A80}" srcOrd="0" destOrd="0" presId="urn:microsoft.com/office/officeart/2005/8/layout/vList3"/>
    <dgm:cxn modelId="{2AB6AAB8-CA41-401C-BF91-52D4C63E5051}" type="presParOf" srcId="{52D68FFE-AFC0-4763-B85A-C79F2367291D}" destId="{EE16FC3B-9BFA-4C3A-9E82-13E70584B708}" srcOrd="1" destOrd="0" presId="urn:microsoft.com/office/officeart/2005/8/layout/vList3"/>
    <dgm:cxn modelId="{7F7422FE-4A60-4183-821E-C63689EABB4A}" type="presParOf" srcId="{B0B12F57-5B7E-43C5-9CD4-C3119F325833}" destId="{65BB1A5C-DD4F-4C86-BEDE-FF3C2B71DB01}" srcOrd="5" destOrd="0" presId="urn:microsoft.com/office/officeart/2005/8/layout/vList3"/>
    <dgm:cxn modelId="{C6293EC8-2B29-4407-B3BF-5217D18C509F}" type="presParOf" srcId="{B0B12F57-5B7E-43C5-9CD4-C3119F325833}" destId="{305AC7D3-78CB-4759-8A44-210430B86B3E}" srcOrd="6" destOrd="0" presId="urn:microsoft.com/office/officeart/2005/8/layout/vList3"/>
    <dgm:cxn modelId="{F57BBF01-27BC-4674-9AAB-39992F1130EA}" type="presParOf" srcId="{305AC7D3-78CB-4759-8A44-210430B86B3E}" destId="{7870BDA6-0E2D-4AFC-91AB-02B9F23D4EB5}" srcOrd="0" destOrd="0" presId="urn:microsoft.com/office/officeart/2005/8/layout/vList3"/>
    <dgm:cxn modelId="{91C7DC18-2FC0-460B-87DA-E424FFDE3DE6}" type="presParOf" srcId="{305AC7D3-78CB-4759-8A44-210430B86B3E}" destId="{FFA7A73A-F6F1-46A2-8828-73A7860A1FE8}" srcOrd="1" destOrd="0" presId="urn:microsoft.com/office/officeart/2005/8/layout/vLis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D656032-7146-4B0B-B459-37233BA2D6A4}" type="doc">
      <dgm:prSet loTypeId="urn:microsoft.com/office/officeart/2005/8/layout/vList3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l-GR"/>
        </a:p>
      </dgm:t>
    </dgm:pt>
    <dgm:pt modelId="{6A721F2D-54FE-466C-AFC8-FB8FB7801D1B}">
      <dgm:prSet custT="1"/>
      <dgm:spPr>
        <a:solidFill>
          <a:schemeClr val="accent2">
            <a:lumMod val="20000"/>
            <a:lumOff val="8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Αυτοματοποίηση διαδικασιών </a:t>
          </a:r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αποθήκης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9C605BB5-F7CA-4D1C-98A9-4DEC7B1F34D5}" type="parTrans" cxnId="{18A30CC1-C8A8-423A-94F5-4779D0FFA603}">
      <dgm:prSet/>
      <dgm:spPr/>
      <dgm:t>
        <a:bodyPr/>
        <a:lstStyle/>
        <a:p>
          <a:endParaRPr lang="el-GR" b="0"/>
        </a:p>
      </dgm:t>
    </dgm:pt>
    <dgm:pt modelId="{3F86A6EB-5220-4A28-B200-3E9900032955}" type="sibTrans" cxnId="{18A30CC1-C8A8-423A-94F5-4779D0FFA603}">
      <dgm:prSet/>
      <dgm:spPr/>
      <dgm:t>
        <a:bodyPr/>
        <a:lstStyle/>
        <a:p>
          <a:endParaRPr lang="el-GR" b="0"/>
        </a:p>
      </dgm:t>
    </dgm:pt>
    <dgm:pt modelId="{1483FE72-0787-4E17-88B4-3EE2EA14EE95}">
      <dgm:prSet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marL="623888" indent="0" algn="l" rtl="0"/>
          <a:r>
            <a:rPr lang="el-GR" sz="2800" b="0" dirty="0" err="1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Ιχνηλασιμότητα</a:t>
          </a:r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 προϊόντων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E3CB67E4-CC1E-44D2-AF09-14DBEC5554D4}" type="parTrans" cxnId="{3DCCBF12-DE8C-4CF9-AD35-A5E695B4D11E}">
      <dgm:prSet/>
      <dgm:spPr/>
      <dgm:t>
        <a:bodyPr/>
        <a:lstStyle/>
        <a:p>
          <a:endParaRPr lang="el-GR" b="0"/>
        </a:p>
      </dgm:t>
    </dgm:pt>
    <dgm:pt modelId="{D37CEE0B-9516-41D2-BB2A-B7A6C93A58AA}" type="sibTrans" cxnId="{3DCCBF12-DE8C-4CF9-AD35-A5E695B4D11E}">
      <dgm:prSet/>
      <dgm:spPr/>
      <dgm:t>
        <a:bodyPr/>
        <a:lstStyle/>
        <a:p>
          <a:endParaRPr lang="el-GR" b="0"/>
        </a:p>
      </dgm:t>
    </dgm:pt>
    <dgm:pt modelId="{B8A5105A-64F6-498B-9CFB-63E4FB0AD439}">
      <dgm:prSet custT="1"/>
      <dgm:spPr>
        <a:solidFill>
          <a:schemeClr val="accent2">
            <a:lumMod val="40000"/>
            <a:lumOff val="60000"/>
            <a:alpha val="30000"/>
          </a:schemeClr>
        </a:solidFill>
      </dgm:spPr>
      <dgm:t>
        <a:bodyPr/>
        <a:lstStyle/>
        <a:p>
          <a:pPr marL="623888" indent="0" algn="l" rtl="0"/>
          <a:r>
            <a:rPr lang="el-GR" sz="2800" b="0" dirty="0" smtClean="0">
              <a:solidFill>
                <a:schemeClr val="accent3">
                  <a:lumMod val="50000"/>
                </a:schemeClr>
              </a:solidFill>
              <a:effectLst/>
              <a:latin typeface="Calibri" pitchFamily="34" charset="0"/>
            </a:rPr>
            <a:t>Νέες υπηρεσίες προς τον καταναλωτή</a:t>
          </a:r>
          <a:endParaRPr lang="el-GR" sz="2800" b="0" dirty="0">
            <a:solidFill>
              <a:schemeClr val="accent3">
                <a:lumMod val="50000"/>
              </a:schemeClr>
            </a:solidFill>
            <a:effectLst/>
            <a:latin typeface="Calibri" pitchFamily="34" charset="0"/>
          </a:endParaRPr>
        </a:p>
      </dgm:t>
    </dgm:pt>
    <dgm:pt modelId="{7C3FD036-156A-49A5-AAC4-3F1F4A5771A0}" type="parTrans" cxnId="{7564D171-B5EC-41E0-A4CD-8130F4324566}">
      <dgm:prSet/>
      <dgm:spPr/>
      <dgm:t>
        <a:bodyPr/>
        <a:lstStyle/>
        <a:p>
          <a:endParaRPr lang="el-GR" b="0"/>
        </a:p>
      </dgm:t>
    </dgm:pt>
    <dgm:pt modelId="{5C53801E-FB06-44BC-A986-7B3CE38BA325}" type="sibTrans" cxnId="{7564D171-B5EC-41E0-A4CD-8130F4324566}">
      <dgm:prSet/>
      <dgm:spPr/>
      <dgm:t>
        <a:bodyPr/>
        <a:lstStyle/>
        <a:p>
          <a:endParaRPr lang="el-GR" b="0"/>
        </a:p>
      </dgm:t>
    </dgm:pt>
    <dgm:pt modelId="{67597661-BB34-4634-9112-526D0702E33C}">
      <dgm:prSet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pPr marL="623888" indent="0" algn="l" rtl="0"/>
          <a:r>
            <a:rPr lang="el-GR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Νέα, έγκυρη και έγκαιρη πληροφόρηση</a:t>
          </a:r>
          <a:endParaRPr lang="el-GR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23BD4A2D-6DB8-4310-8F81-6707693A1648}" type="parTrans" cxnId="{309862D3-18B0-4EFF-B69D-72D02114A067}">
      <dgm:prSet/>
      <dgm:spPr/>
      <dgm:t>
        <a:bodyPr/>
        <a:lstStyle/>
        <a:p>
          <a:endParaRPr lang="el-GR"/>
        </a:p>
      </dgm:t>
    </dgm:pt>
    <dgm:pt modelId="{ADBCE10C-78E6-4D72-88F3-DF80AA6B267D}" type="sibTrans" cxnId="{309862D3-18B0-4EFF-B69D-72D02114A067}">
      <dgm:prSet/>
      <dgm:spPr/>
      <dgm:t>
        <a:bodyPr/>
        <a:lstStyle/>
        <a:p>
          <a:endParaRPr lang="el-GR"/>
        </a:p>
      </dgm:t>
    </dgm:pt>
    <dgm:pt modelId="{B0B12F57-5B7E-43C5-9CD4-C3119F325833}" type="pres">
      <dgm:prSet presAssocID="{ED656032-7146-4B0B-B459-37233BA2D6A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A65C942-0A38-4E71-9F45-9320D56B5923}" type="pres">
      <dgm:prSet presAssocID="{6A721F2D-54FE-466C-AFC8-FB8FB7801D1B}" presName="composite" presStyleCnt="0"/>
      <dgm:spPr/>
    </dgm:pt>
    <dgm:pt modelId="{6B0443E7-B699-4C43-B273-B2D6221AC04A}" type="pres">
      <dgm:prSet presAssocID="{6A721F2D-54FE-466C-AFC8-FB8FB7801D1B}" presName="imgShp" presStyleLbl="fgImgPlace1" presStyleIdx="0" presStyleCnt="4" custLinFactX="-52751" custLinFactNeighborX="-100000" custLinFactNeighborY="-17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EFD88-C773-4C2F-ABA4-3ABD1E105060}" type="pres">
      <dgm:prSet presAssocID="{6A721F2D-54FE-466C-AFC8-FB8FB7801D1B}" presName="txShp" presStyleLbl="node1" presStyleIdx="0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5D5B802-CA60-4FD7-93AB-00C06CCC26F5}" type="pres">
      <dgm:prSet presAssocID="{3F86A6EB-5220-4A28-B200-3E9900032955}" presName="spacing" presStyleCnt="0"/>
      <dgm:spPr/>
    </dgm:pt>
    <dgm:pt modelId="{83DB8211-C64D-466F-83E6-4165EA282180}" type="pres">
      <dgm:prSet presAssocID="{1483FE72-0787-4E17-88B4-3EE2EA14EE95}" presName="composite" presStyleCnt="0"/>
      <dgm:spPr/>
    </dgm:pt>
    <dgm:pt modelId="{4B56EBC2-5289-42AD-A5CE-D2A767E05DEF}" type="pres">
      <dgm:prSet presAssocID="{1483FE72-0787-4E17-88B4-3EE2EA14EE95}" presName="imgShp" presStyleLbl="fgImgPlace1" presStyleIdx="1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5B9D98BE-3BA1-40B5-9CED-8725CC8D43E8}" type="pres">
      <dgm:prSet presAssocID="{1483FE72-0787-4E17-88B4-3EE2EA14EE95}" presName="txShp" presStyleLbl="node1" presStyleIdx="1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E71E685-ADB8-49C7-9ED3-AF17E860AB03}" type="pres">
      <dgm:prSet presAssocID="{D37CEE0B-9516-41D2-BB2A-B7A6C93A58AA}" presName="spacing" presStyleCnt="0"/>
      <dgm:spPr/>
    </dgm:pt>
    <dgm:pt modelId="{52D68FFE-AFC0-4763-B85A-C79F2367291D}" type="pres">
      <dgm:prSet presAssocID="{67597661-BB34-4634-9112-526D0702E33C}" presName="composite" presStyleCnt="0"/>
      <dgm:spPr/>
    </dgm:pt>
    <dgm:pt modelId="{00249FF7-054C-4F40-9F56-D5D299750A80}" type="pres">
      <dgm:prSet presAssocID="{67597661-BB34-4634-9112-526D0702E33C}" presName="imgShp" presStyleLbl="fgImgPlace1" presStyleIdx="2" presStyleCnt="4" custLinFactX="-52751" custLinFactNeighborX="-100000" custLinFactNeighborY="54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EE16FC3B-9BFA-4C3A-9E82-13E70584B708}" type="pres">
      <dgm:prSet presAssocID="{67597661-BB34-4634-9112-526D0702E33C}" presName="txShp" presStyleLbl="node1" presStyleIdx="2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5BB1A5C-DD4F-4C86-BEDE-FF3C2B71DB01}" type="pres">
      <dgm:prSet presAssocID="{ADBCE10C-78E6-4D72-88F3-DF80AA6B267D}" presName="spacing" presStyleCnt="0"/>
      <dgm:spPr/>
    </dgm:pt>
    <dgm:pt modelId="{305AC7D3-78CB-4759-8A44-210430B86B3E}" type="pres">
      <dgm:prSet presAssocID="{B8A5105A-64F6-498B-9CFB-63E4FB0AD439}" presName="composite" presStyleCnt="0"/>
      <dgm:spPr/>
    </dgm:pt>
    <dgm:pt modelId="{7870BDA6-0E2D-4AFC-91AB-02B9F23D4EB5}" type="pres">
      <dgm:prSet presAssocID="{B8A5105A-64F6-498B-9CFB-63E4FB0AD439}" presName="imgShp" presStyleLbl="fgImgPlace1" presStyleIdx="3" presStyleCnt="4" custLinFactX="-52751" custLinFactNeighborX="-100000" custLinFactNeighborY="1262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l-GR"/>
        </a:p>
      </dgm:t>
    </dgm:pt>
    <dgm:pt modelId="{FFA7A73A-F6F1-46A2-8828-73A7860A1FE8}" type="pres">
      <dgm:prSet presAssocID="{B8A5105A-64F6-498B-9CFB-63E4FB0AD439}" presName="txShp" presStyleLbl="node1" presStyleIdx="3" presStyleCnt="4" custScaleX="14782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3367C023-0F52-4139-8BF5-89BC0842AF77}" type="presOf" srcId="{6A721F2D-54FE-466C-AFC8-FB8FB7801D1B}" destId="{7A2EFD88-C773-4C2F-ABA4-3ABD1E105060}" srcOrd="0" destOrd="0" presId="urn:microsoft.com/office/officeart/2005/8/layout/vList3"/>
    <dgm:cxn modelId="{FA2758B9-F4DA-49D1-8B58-AEC590FCBAFB}" type="presOf" srcId="{67597661-BB34-4634-9112-526D0702E33C}" destId="{EE16FC3B-9BFA-4C3A-9E82-13E70584B708}" srcOrd="0" destOrd="0" presId="urn:microsoft.com/office/officeart/2005/8/layout/vList3"/>
    <dgm:cxn modelId="{A52A6F81-216B-449B-AB89-09FEC02E83C4}" type="presOf" srcId="{1483FE72-0787-4E17-88B4-3EE2EA14EE95}" destId="{5B9D98BE-3BA1-40B5-9CED-8725CC8D43E8}" srcOrd="0" destOrd="0" presId="urn:microsoft.com/office/officeart/2005/8/layout/vList3"/>
    <dgm:cxn modelId="{261DEEEC-AB77-4518-9849-70FAD5869BBC}" type="presOf" srcId="{B8A5105A-64F6-498B-9CFB-63E4FB0AD439}" destId="{FFA7A73A-F6F1-46A2-8828-73A7860A1FE8}" srcOrd="0" destOrd="0" presId="urn:microsoft.com/office/officeart/2005/8/layout/vList3"/>
    <dgm:cxn modelId="{309862D3-18B0-4EFF-B69D-72D02114A067}" srcId="{ED656032-7146-4B0B-B459-37233BA2D6A4}" destId="{67597661-BB34-4634-9112-526D0702E33C}" srcOrd="2" destOrd="0" parTransId="{23BD4A2D-6DB8-4310-8F81-6707693A1648}" sibTransId="{ADBCE10C-78E6-4D72-88F3-DF80AA6B267D}"/>
    <dgm:cxn modelId="{F0600E88-85B1-4019-8306-7136058CCB45}" type="presOf" srcId="{ED656032-7146-4B0B-B459-37233BA2D6A4}" destId="{B0B12F57-5B7E-43C5-9CD4-C3119F325833}" srcOrd="0" destOrd="0" presId="urn:microsoft.com/office/officeart/2005/8/layout/vList3"/>
    <dgm:cxn modelId="{3DCCBF12-DE8C-4CF9-AD35-A5E695B4D11E}" srcId="{ED656032-7146-4B0B-B459-37233BA2D6A4}" destId="{1483FE72-0787-4E17-88B4-3EE2EA14EE95}" srcOrd="1" destOrd="0" parTransId="{E3CB67E4-CC1E-44D2-AF09-14DBEC5554D4}" sibTransId="{D37CEE0B-9516-41D2-BB2A-B7A6C93A58AA}"/>
    <dgm:cxn modelId="{18A30CC1-C8A8-423A-94F5-4779D0FFA603}" srcId="{ED656032-7146-4B0B-B459-37233BA2D6A4}" destId="{6A721F2D-54FE-466C-AFC8-FB8FB7801D1B}" srcOrd="0" destOrd="0" parTransId="{9C605BB5-F7CA-4D1C-98A9-4DEC7B1F34D5}" sibTransId="{3F86A6EB-5220-4A28-B200-3E9900032955}"/>
    <dgm:cxn modelId="{7564D171-B5EC-41E0-A4CD-8130F4324566}" srcId="{ED656032-7146-4B0B-B459-37233BA2D6A4}" destId="{B8A5105A-64F6-498B-9CFB-63E4FB0AD439}" srcOrd="3" destOrd="0" parTransId="{7C3FD036-156A-49A5-AAC4-3F1F4A5771A0}" sibTransId="{5C53801E-FB06-44BC-A986-7B3CE38BA325}"/>
    <dgm:cxn modelId="{77DCCC18-8782-433F-9FE3-1297C270994C}" type="presParOf" srcId="{B0B12F57-5B7E-43C5-9CD4-C3119F325833}" destId="{5A65C942-0A38-4E71-9F45-9320D56B5923}" srcOrd="0" destOrd="0" presId="urn:microsoft.com/office/officeart/2005/8/layout/vList3"/>
    <dgm:cxn modelId="{B3DC5FF8-F140-43AD-80E9-714DDAC9F622}" type="presParOf" srcId="{5A65C942-0A38-4E71-9F45-9320D56B5923}" destId="{6B0443E7-B699-4C43-B273-B2D6221AC04A}" srcOrd="0" destOrd="0" presId="urn:microsoft.com/office/officeart/2005/8/layout/vList3"/>
    <dgm:cxn modelId="{ED9F999F-1484-4179-A402-6DAAE8045798}" type="presParOf" srcId="{5A65C942-0A38-4E71-9F45-9320D56B5923}" destId="{7A2EFD88-C773-4C2F-ABA4-3ABD1E105060}" srcOrd="1" destOrd="0" presId="urn:microsoft.com/office/officeart/2005/8/layout/vList3"/>
    <dgm:cxn modelId="{95061C66-D437-4F78-A3B6-5E3F580B8F0D}" type="presParOf" srcId="{B0B12F57-5B7E-43C5-9CD4-C3119F325833}" destId="{E5D5B802-CA60-4FD7-93AB-00C06CCC26F5}" srcOrd="1" destOrd="0" presId="urn:microsoft.com/office/officeart/2005/8/layout/vList3"/>
    <dgm:cxn modelId="{D3D13764-2731-4B51-9687-ADFA5EE9B9E7}" type="presParOf" srcId="{B0B12F57-5B7E-43C5-9CD4-C3119F325833}" destId="{83DB8211-C64D-466F-83E6-4165EA282180}" srcOrd="2" destOrd="0" presId="urn:microsoft.com/office/officeart/2005/8/layout/vList3"/>
    <dgm:cxn modelId="{56B05BCE-2920-4536-B2D3-700DA013E7DE}" type="presParOf" srcId="{83DB8211-C64D-466F-83E6-4165EA282180}" destId="{4B56EBC2-5289-42AD-A5CE-D2A767E05DEF}" srcOrd="0" destOrd="0" presId="urn:microsoft.com/office/officeart/2005/8/layout/vList3"/>
    <dgm:cxn modelId="{14F01381-0DE3-4CB9-BC97-277C711047B9}" type="presParOf" srcId="{83DB8211-C64D-466F-83E6-4165EA282180}" destId="{5B9D98BE-3BA1-40B5-9CED-8725CC8D43E8}" srcOrd="1" destOrd="0" presId="urn:microsoft.com/office/officeart/2005/8/layout/vList3"/>
    <dgm:cxn modelId="{C2037FE1-51B5-4818-B789-47B8868500DE}" type="presParOf" srcId="{B0B12F57-5B7E-43C5-9CD4-C3119F325833}" destId="{3E71E685-ADB8-49C7-9ED3-AF17E860AB03}" srcOrd="3" destOrd="0" presId="urn:microsoft.com/office/officeart/2005/8/layout/vList3"/>
    <dgm:cxn modelId="{4CFB5C7F-66C3-4D56-992F-8CEFFB827AE0}" type="presParOf" srcId="{B0B12F57-5B7E-43C5-9CD4-C3119F325833}" destId="{52D68FFE-AFC0-4763-B85A-C79F2367291D}" srcOrd="4" destOrd="0" presId="urn:microsoft.com/office/officeart/2005/8/layout/vList3"/>
    <dgm:cxn modelId="{94C23A2F-1A3C-4152-9FF1-66FADA3EC079}" type="presParOf" srcId="{52D68FFE-AFC0-4763-B85A-C79F2367291D}" destId="{00249FF7-054C-4F40-9F56-D5D299750A80}" srcOrd="0" destOrd="0" presId="urn:microsoft.com/office/officeart/2005/8/layout/vList3"/>
    <dgm:cxn modelId="{217F83B4-1C29-4BB9-B5A5-828C42A12520}" type="presParOf" srcId="{52D68FFE-AFC0-4763-B85A-C79F2367291D}" destId="{EE16FC3B-9BFA-4C3A-9E82-13E70584B708}" srcOrd="1" destOrd="0" presId="urn:microsoft.com/office/officeart/2005/8/layout/vList3"/>
    <dgm:cxn modelId="{3BFC7501-C462-4CDE-A07F-2CD101A72574}" type="presParOf" srcId="{B0B12F57-5B7E-43C5-9CD4-C3119F325833}" destId="{65BB1A5C-DD4F-4C86-BEDE-FF3C2B71DB01}" srcOrd="5" destOrd="0" presId="urn:microsoft.com/office/officeart/2005/8/layout/vList3"/>
    <dgm:cxn modelId="{567585E4-A976-47E6-82D3-8E5B0843FDA2}" type="presParOf" srcId="{B0B12F57-5B7E-43C5-9CD4-C3119F325833}" destId="{305AC7D3-78CB-4759-8A44-210430B86B3E}" srcOrd="6" destOrd="0" presId="urn:microsoft.com/office/officeart/2005/8/layout/vList3"/>
    <dgm:cxn modelId="{06536B78-EC92-4893-A072-0EF0C439FD68}" type="presParOf" srcId="{305AC7D3-78CB-4759-8A44-210430B86B3E}" destId="{7870BDA6-0E2D-4AFC-91AB-02B9F23D4EB5}" srcOrd="0" destOrd="0" presId="urn:microsoft.com/office/officeart/2005/8/layout/vList3"/>
    <dgm:cxn modelId="{0A2207CA-E4E9-4AC3-ABE2-31037BAD979D}" type="presParOf" srcId="{305AC7D3-78CB-4759-8A44-210430B86B3E}" destId="{FFA7A73A-F6F1-46A2-8828-73A7860A1FE8}" srcOrd="1" destOrd="0" presId="urn:microsoft.com/office/officeart/2005/8/layout/v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3614663D-E759-46A3-B194-2F9745F23B5D}" type="datetimeFigureOut">
              <a:rPr lang="el-GR"/>
              <a:pPr>
                <a:defRPr/>
              </a:pPr>
              <a:t>28/3/2009</a:t>
            </a:fld>
            <a:endParaRPr lang="el-GR"/>
          </a:p>
        </p:txBody>
      </p:sp>
      <p:sp>
        <p:nvSpPr>
          <p:cNvPr id="583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noProof="0" smtClean="0"/>
              <a:t>Click to edit Master text styles</a:t>
            </a:r>
          </a:p>
          <a:p>
            <a:pPr lvl="1"/>
            <a:r>
              <a:rPr lang="el-GR" noProof="0" smtClean="0"/>
              <a:t>Second level</a:t>
            </a:r>
          </a:p>
          <a:p>
            <a:pPr lvl="2"/>
            <a:r>
              <a:rPr lang="el-GR" noProof="0" smtClean="0"/>
              <a:t>Third level</a:t>
            </a:r>
          </a:p>
          <a:p>
            <a:pPr lvl="3"/>
            <a:r>
              <a:rPr lang="el-GR" noProof="0" smtClean="0"/>
              <a:t>Fourth level</a:t>
            </a:r>
          </a:p>
          <a:p>
            <a:pPr lvl="4"/>
            <a:r>
              <a:rPr lang="el-GR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742F3AD-F866-45BB-BB9D-78F6E9CD17F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3000">
                <a:schemeClr val="accent2">
                  <a:lumMod val="20000"/>
                  <a:lumOff val="80000"/>
                  <a:alpha val="84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2700000" scaled="1"/>
            <a:tileRect/>
          </a:gra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475538" y="6008688"/>
            <a:ext cx="166846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8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l-GR" dirty="0"/>
              <a:t>Κάντε κλικ για να επεξεργαστείτε τον τίτλο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Calibri" pitchFamily="34" charset="0"/>
              </a:defRPr>
            </a:lvl1pPr>
          </a:lstStyle>
          <a:p>
            <a:r>
              <a:rPr lang="el-GR" dirty="0"/>
              <a:t>Κάντε κλικ για να επεξεργαστείτε τον υπότιτλο του υποδείγματος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73375" y="6357938"/>
            <a:ext cx="3265488" cy="363537"/>
          </a:xfrm>
        </p:spPr>
        <p:txBody>
          <a:bodyPr/>
          <a:lstStyle>
            <a:lvl1pPr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E746A13-C721-43C1-90BF-091F30B34B1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827FE-C33E-4ACD-B55F-258EF62FF0CF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513" y="908050"/>
            <a:ext cx="2057400" cy="5534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908050"/>
            <a:ext cx="6019800" cy="5534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6609-F656-40E7-B551-D2AB4B66C904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908050"/>
            <a:ext cx="8229600" cy="9366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B06C3-8896-4241-9865-A74D418641F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l-G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773A8-7F2A-4036-A39A-462F84510868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dirty="0" smtClean="0"/>
              <a:t>Click to edit Master title style</a:t>
            </a:r>
            <a:endParaRPr lang="el-G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2011A-B0CB-43DF-BAE4-E0917E725631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9313" y="1916113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6037D-7910-4501-98ED-186FA1CFFB39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7CD51-A8CD-4E84-93D1-758A50B4D51D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78245-449C-4C08-894C-042C267E9F95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090F-CD1E-423C-A958-98C75B21C44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C26D5-508F-447F-8F70-17384DFF74DC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l-G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l-GR"/>
              <a:t>8o ΠΑΝΕΛΛΗΝΙΟ ΣΥΝΕΔΡΙΟ ECR HELLAS  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B80C3-7172-4C1D-BA69-AD97DC8D0A00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5"/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33000">
                <a:schemeClr val="accent2">
                  <a:lumMod val="20000"/>
                  <a:lumOff val="80000"/>
                  <a:alpha val="84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2700000" scaled="1"/>
            <a:tileRect/>
          </a:gradFill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908050"/>
            <a:ext cx="8229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τον τίτλο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91611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53188"/>
            <a:ext cx="3132138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dirty="0" smtClean="0"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r>
              <a:rPr lang="en-US"/>
              <a:t>8</a:t>
            </a:r>
            <a:r>
              <a:rPr lang="en-US" baseline="30000"/>
              <a:t>o</a:t>
            </a:r>
            <a:r>
              <a:rPr lang="el-GR"/>
              <a:t> ΠΑΝΕΛΛΗΝΙΟ ΣΥΝΕΔΡΙΟ </a:t>
            </a:r>
            <a:r>
              <a:rPr lang="en-US"/>
              <a:t>ECR HELLAS</a:t>
            </a:r>
            <a:r>
              <a:rPr lang="el-GR"/>
              <a:t> </a:t>
            </a:r>
          </a:p>
          <a:p>
            <a:pPr>
              <a:defRPr/>
            </a:pPr>
            <a:endParaRPr lang="el-G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71488" y="6445250"/>
            <a:ext cx="21336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40A9634-6289-4C95-8585-A0E8990150F3}" type="slidenum">
              <a:rPr lang="el-GR"/>
              <a:pPr>
                <a:defRPr/>
              </a:pPr>
              <a:t>‹#›</a:t>
            </a:fld>
            <a:endParaRPr lang="el-GR"/>
          </a:p>
        </p:txBody>
      </p:sp>
      <p:pic>
        <p:nvPicPr>
          <p:cNvPr id="2056" name="Picture 22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475538" y="6008688"/>
            <a:ext cx="1668462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8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gr/imgres?imgurl=breaking.tcm.ie/pda/pda.gif&amp;imgrefurl=http://breaking.tcm.ie/pda/pda.asp&amp;h=322&amp;w=200&amp;sz=35&amp;tbnid=mSjFljFzB3oJ:&amp;tbnh=112&amp;tbnw=70&amp;prev=/images?q=PDA&amp;hl=el&amp;lr=&amp;ie=UTF-8&amp;oe=UTF-8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images.google.com.gr/imgres?imgurl=netvolante.jp/download/icon_download/icons/jpeg/pc.jpg&amp;imgrefurl=http://netvolante.jp/download/icon_download/&amp;h=600&amp;w=800&amp;sz=32&amp;tbnid=wTxAQ6ZkIp8J:&amp;tbnh=106&amp;tbnw=141&amp;prev=/images?q=PC&amp;hl=el&amp;lr=&amp;ie=UTF-8&amp;oe=UTF-8" TargetMode="Externa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w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uturestore.org/" TargetMode="External"/><Relationship Id="rId2" Type="http://schemas.openxmlformats.org/officeDocument/2006/relationships/hyperlink" Target="http://www.smart-rfid.eu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- Τίτλος"/>
          <p:cNvSpPr>
            <a:spLocks noGrp="1"/>
          </p:cNvSpPr>
          <p:nvPr>
            <p:ph type="ctrTitle"/>
          </p:nvPr>
        </p:nvSpPr>
        <p:spPr>
          <a:xfrm>
            <a:off x="671513" y="2159000"/>
            <a:ext cx="7772400" cy="1470025"/>
          </a:xfrm>
        </p:spPr>
        <p:txBody>
          <a:bodyPr/>
          <a:lstStyle/>
          <a:p>
            <a:r>
              <a:rPr lang="en-US" smtClean="0"/>
              <a:t>RFID: </a:t>
            </a:r>
            <a:r>
              <a:rPr lang="el-GR" smtClean="0"/>
              <a:t>Μια ματιά στην </a:t>
            </a:r>
            <a:br>
              <a:rPr lang="el-GR" smtClean="0"/>
            </a:br>
            <a:r>
              <a:rPr lang="el-GR" smtClean="0"/>
              <a:t>Επόμενη Μέρα</a:t>
            </a:r>
          </a:p>
        </p:txBody>
      </p:sp>
      <p:sp>
        <p:nvSpPr>
          <p:cNvPr id="15363" name="2 - Υπότιτλος"/>
          <p:cNvSpPr>
            <a:spLocks noGrp="1"/>
          </p:cNvSpPr>
          <p:nvPr>
            <p:ph type="subTitle" idx="1"/>
          </p:nvPr>
        </p:nvSpPr>
        <p:spPr>
          <a:xfrm>
            <a:off x="1125538" y="4089400"/>
            <a:ext cx="6400800" cy="1752600"/>
          </a:xfrm>
        </p:spPr>
        <p:txBody>
          <a:bodyPr/>
          <a:lstStyle/>
          <a:p>
            <a:r>
              <a:rPr lang="el-GR" sz="2400" b="1" dirty="0" smtClean="0"/>
              <a:t>Κατερίνα </a:t>
            </a:r>
            <a:r>
              <a:rPr lang="el-GR" sz="2400" b="1" dirty="0" err="1" smtClean="0"/>
              <a:t>Πραματάρη</a:t>
            </a:r>
            <a:r>
              <a:rPr lang="el-GR" sz="2400" b="1" dirty="0" smtClean="0"/>
              <a:t>, </a:t>
            </a:r>
            <a:r>
              <a:rPr lang="el-GR" sz="2800" dirty="0" smtClean="0"/>
              <a:t/>
            </a:r>
            <a:br>
              <a:rPr lang="el-GR" sz="2800" dirty="0" smtClean="0"/>
            </a:br>
            <a:r>
              <a:rPr lang="el-GR" sz="2400" dirty="0" err="1" smtClean="0"/>
              <a:t>Επίκ</a:t>
            </a:r>
            <a:r>
              <a:rPr lang="el-GR" sz="2400" dirty="0" smtClean="0"/>
              <a:t>. Καθηγήτρια, </a:t>
            </a:r>
            <a:r>
              <a:rPr lang="en-US" sz="2400" dirty="0" smtClean="0"/>
              <a:t>ELTRUN</a:t>
            </a:r>
            <a:r>
              <a:rPr lang="el-GR" sz="2400" dirty="0" smtClean="0"/>
              <a:t>-</a:t>
            </a:r>
            <a:r>
              <a:rPr lang="en-US" sz="2400" dirty="0" smtClean="0"/>
              <a:t>SCORE, </a:t>
            </a:r>
            <a:r>
              <a:rPr lang="el-GR" sz="2400" dirty="0" smtClean="0"/>
              <a:t/>
            </a:r>
            <a:br>
              <a:rPr lang="el-GR" sz="2400" dirty="0" smtClean="0"/>
            </a:br>
            <a:r>
              <a:rPr lang="el-GR" sz="2400" dirty="0" smtClean="0"/>
              <a:t>Οικονομικό Πανεπιστήμιο Αθηνών</a:t>
            </a:r>
          </a:p>
          <a:p>
            <a:pPr>
              <a:spcBef>
                <a:spcPts val="1200"/>
              </a:spcBef>
            </a:pPr>
            <a:r>
              <a:rPr lang="el-GR" sz="2400" b="1" dirty="0" smtClean="0"/>
              <a:t>Βασίλης </a:t>
            </a:r>
            <a:r>
              <a:rPr lang="el-GR" sz="2400" b="1" dirty="0" err="1" smtClean="0"/>
              <a:t>Σπηλιώτης</a:t>
            </a:r>
            <a:r>
              <a:rPr lang="el-GR" sz="2400" b="1" dirty="0" smtClean="0"/>
              <a:t> </a:t>
            </a:r>
          </a:p>
          <a:p>
            <a:pPr>
              <a:spcBef>
                <a:spcPts val="25"/>
              </a:spcBef>
            </a:pPr>
            <a:r>
              <a:rPr lang="en-US" sz="2400" dirty="0" smtClean="0"/>
              <a:t>Head Buyer</a:t>
            </a:r>
            <a:r>
              <a:rPr lang="el-GR" sz="2400" dirty="0" smtClean="0"/>
              <a:t>, Αφοί Βερόπουλοι</a:t>
            </a:r>
          </a:p>
          <a:p>
            <a:pPr>
              <a:spcBef>
                <a:spcPts val="1200"/>
              </a:spcBef>
            </a:pPr>
            <a:endParaRPr lang="el-GR" sz="2400" dirty="0" smtClean="0"/>
          </a:p>
          <a:p>
            <a:endParaRPr lang="el-GR" sz="2800" dirty="0" smtClean="0"/>
          </a:p>
        </p:txBody>
      </p:sp>
      <p:sp>
        <p:nvSpPr>
          <p:cNvPr id="5" name="2 - Υπότιτλος"/>
          <p:cNvSpPr txBox="1">
            <a:spLocks/>
          </p:cNvSpPr>
          <p:nvPr/>
        </p:nvSpPr>
        <p:spPr bwMode="auto">
          <a:xfrm>
            <a:off x="1270000" y="10414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r>
              <a:rPr lang="el-GR" sz="2800" kern="0" dirty="0">
                <a:latin typeface="Calibri" pitchFamily="34" charset="0"/>
                <a:cs typeface="+mn-cs"/>
              </a:rPr>
              <a:t>8</a:t>
            </a:r>
            <a:r>
              <a:rPr lang="el-GR" sz="2800" kern="0" baseline="30000" dirty="0">
                <a:latin typeface="Calibri" pitchFamily="34" charset="0"/>
                <a:cs typeface="+mn-cs"/>
              </a:rPr>
              <a:t>ο</a:t>
            </a:r>
            <a:r>
              <a:rPr lang="el-GR" sz="2800" kern="0" dirty="0">
                <a:latin typeface="Calibri" pitchFamily="34" charset="0"/>
                <a:cs typeface="+mn-cs"/>
              </a:rPr>
              <a:t> ΠΑΝΕΛΛΗΝΙΟ ΣΥΝΕΔΡΙΟ </a:t>
            </a:r>
            <a:r>
              <a:rPr lang="en-US" sz="2800" kern="0" dirty="0">
                <a:latin typeface="Calibri" pitchFamily="34" charset="0"/>
                <a:cs typeface="+mn-cs"/>
              </a:rPr>
              <a:t>ECR HELLAS</a:t>
            </a:r>
            <a:endParaRPr lang="el-GR" sz="2800" kern="0" dirty="0"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ts val="1200"/>
              </a:spcBef>
              <a:defRPr/>
            </a:pPr>
            <a:endParaRPr lang="el-GR" sz="2400" kern="0" dirty="0">
              <a:latin typeface="Calibri" pitchFamily="34" charset="0"/>
              <a:cs typeface="+mn-cs"/>
            </a:endParaRPr>
          </a:p>
          <a:p>
            <a:pPr algn="ctr" eaLnBrk="0" hangingPunct="0">
              <a:spcBef>
                <a:spcPct val="20000"/>
              </a:spcBef>
              <a:defRPr/>
            </a:pPr>
            <a:endParaRPr lang="el-GR" sz="2800" kern="0" dirty="0">
              <a:latin typeface="Calibri" pitchFamily="34" charset="0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Η περίπτωση της </a:t>
            </a:r>
            <a:r>
              <a:rPr lang="el-GR" dirty="0" smtClean="0"/>
              <a:t>ΔΙΑΚΙΝΗΣΙΣ ΑΕ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24769" y="2017710"/>
            <a:ext cx="8229600" cy="4525962"/>
          </a:xfrm>
        </p:spPr>
        <p:txBody>
          <a:bodyPr/>
          <a:lstStyle/>
          <a:p>
            <a:r>
              <a:rPr lang="el-GR" sz="2800" dirty="0" smtClean="0"/>
              <a:t>Παραγωγική εφαρμογή </a:t>
            </a:r>
            <a:r>
              <a:rPr lang="en-US" sz="2800" dirty="0" smtClean="0"/>
              <a:t>RFID </a:t>
            </a:r>
            <a:r>
              <a:rPr lang="el-GR" sz="2800" dirty="0" smtClean="0"/>
              <a:t>σε μεγάλη Ελληνική αποθήκη 25.000 τμ</a:t>
            </a:r>
          </a:p>
          <a:p>
            <a:r>
              <a:rPr lang="el-GR" sz="2800" dirty="0" smtClean="0"/>
              <a:t>Επικόλληση </a:t>
            </a:r>
            <a:r>
              <a:rPr lang="en-US" sz="2800" dirty="0" smtClean="0"/>
              <a:t>RFID </a:t>
            </a:r>
            <a:r>
              <a:rPr lang="el-GR" sz="2800" dirty="0" smtClean="0"/>
              <a:t>ετικέτας σε κάθε εισαγόμενη παλέτα</a:t>
            </a:r>
          </a:p>
          <a:p>
            <a:r>
              <a:rPr lang="el-GR" sz="2800" dirty="0" smtClean="0"/>
              <a:t> Χρήση </a:t>
            </a:r>
            <a:r>
              <a:rPr lang="en-US" sz="2800" dirty="0" smtClean="0"/>
              <a:t>RFID </a:t>
            </a:r>
            <a:r>
              <a:rPr lang="el-GR" sz="2800" dirty="0" smtClean="0"/>
              <a:t>ετικετών στις </a:t>
            </a:r>
            <a:br>
              <a:rPr lang="el-GR" sz="2800" dirty="0" smtClean="0"/>
            </a:br>
            <a:r>
              <a:rPr lang="el-GR" sz="2800" dirty="0" err="1" smtClean="0"/>
              <a:t>παλετοθέσεις</a:t>
            </a:r>
            <a:r>
              <a:rPr lang="el-GR" sz="2800" dirty="0" smtClean="0"/>
              <a:t> </a:t>
            </a:r>
          </a:p>
          <a:p>
            <a:r>
              <a:rPr lang="el-GR" sz="2800" dirty="0" smtClean="0"/>
              <a:t>Χρήση </a:t>
            </a:r>
            <a:r>
              <a:rPr lang="en-US" sz="2800" dirty="0" smtClean="0"/>
              <a:t>RFID </a:t>
            </a:r>
            <a:r>
              <a:rPr lang="el-GR" sz="2800" dirty="0" smtClean="0"/>
              <a:t>ετικετών στα </a:t>
            </a:r>
            <a:br>
              <a:rPr lang="el-GR" sz="2800" dirty="0" smtClean="0"/>
            </a:br>
            <a:r>
              <a:rPr lang="el-GR" sz="2800" dirty="0" smtClean="0"/>
              <a:t>μεταφορικά μέσα</a:t>
            </a:r>
          </a:p>
          <a:p>
            <a:r>
              <a:rPr lang="el-GR" sz="2800" dirty="0" smtClean="0"/>
              <a:t>Αποθήκευση-</a:t>
            </a:r>
            <a:r>
              <a:rPr lang="en-US" sz="2800" dirty="0" smtClean="0"/>
              <a:t>Picking</a:t>
            </a:r>
            <a:r>
              <a:rPr lang="el-GR" sz="2800" dirty="0" smtClean="0"/>
              <a:t>-Αποστολή</a:t>
            </a:r>
          </a:p>
          <a:p>
            <a:endParaRPr lang="el-GR" sz="2800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10</a:t>
            </a:fld>
            <a:endParaRPr lang="el-GR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1247" y="4133397"/>
            <a:ext cx="3133725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6857" y="3621886"/>
            <a:ext cx="1575480" cy="468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578245-449C-4C08-894C-042C267E9F95}" type="slidenum">
              <a:rPr lang="el-GR" smtClean="0"/>
              <a:pPr>
                <a:defRPr/>
              </a:pPr>
              <a:t>11</a:t>
            </a:fld>
            <a:endParaRPr lang="el-GR"/>
          </a:p>
        </p:txBody>
      </p:sp>
      <p:pic>
        <p:nvPicPr>
          <p:cNvPr id="4" name="4 - Θέση περιεχομένου" descr="CIMG29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5461" y="1829023"/>
            <a:ext cx="6034616" cy="4525962"/>
          </a:xfrm>
          <a:prstGeom prst="rect">
            <a:avLst/>
          </a:prstGeom>
        </p:spPr>
      </p:pic>
      <p:grpSp>
        <p:nvGrpSpPr>
          <p:cNvPr id="11" name="10 - Ομάδα"/>
          <p:cNvGrpSpPr/>
          <p:nvPr/>
        </p:nvGrpSpPr>
        <p:grpSpPr>
          <a:xfrm>
            <a:off x="217715" y="1915883"/>
            <a:ext cx="3483427" cy="3309255"/>
            <a:chOff x="217715" y="1915883"/>
            <a:chExt cx="3483427" cy="3309255"/>
          </a:xfrm>
        </p:grpSpPr>
        <p:sp>
          <p:nvSpPr>
            <p:cNvPr id="5" name="4 - Έλλειψη"/>
            <p:cNvSpPr/>
            <p:nvPr/>
          </p:nvSpPr>
          <p:spPr>
            <a:xfrm>
              <a:off x="696685" y="2336795"/>
              <a:ext cx="3004457" cy="2888343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6" name="5 - TextBox"/>
            <p:cNvSpPr txBox="1"/>
            <p:nvPr/>
          </p:nvSpPr>
          <p:spPr>
            <a:xfrm>
              <a:off x="217715" y="1915883"/>
              <a:ext cx="15530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RFID Gate</a:t>
              </a:r>
              <a:endParaRPr lang="el-GR" sz="2000" dirty="0"/>
            </a:p>
          </p:txBody>
        </p:sp>
        <p:cxnSp>
          <p:nvCxnSpPr>
            <p:cNvPr id="8" name="7 - Ευθεία γραμμή σύνδεσης"/>
            <p:cNvCxnSpPr/>
            <p:nvPr/>
          </p:nvCxnSpPr>
          <p:spPr>
            <a:xfrm rot="10800000">
              <a:off x="994231" y="2345022"/>
              <a:ext cx="355601" cy="253035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1 - Τίτλος"/>
          <p:cNvSpPr>
            <a:spLocks noGrp="1"/>
          </p:cNvSpPr>
          <p:nvPr>
            <p:ph type="title"/>
          </p:nvPr>
        </p:nvSpPr>
        <p:spPr>
          <a:xfrm>
            <a:off x="468312" y="777421"/>
            <a:ext cx="8675687" cy="936625"/>
          </a:xfrm>
        </p:spPr>
        <p:txBody>
          <a:bodyPr/>
          <a:lstStyle/>
          <a:p>
            <a:r>
              <a:rPr lang="el-GR" sz="3200" dirty="0" smtClean="0"/>
              <a:t>Αυτόματη Αναγνώριση Παλετών </a:t>
            </a:r>
            <a:br>
              <a:rPr lang="el-GR" sz="3200" dirty="0" smtClean="0"/>
            </a:br>
            <a:r>
              <a:rPr lang="el-GR" sz="3200" dirty="0" smtClean="0"/>
              <a:t>μέσω </a:t>
            </a:r>
            <a:r>
              <a:rPr lang="en-US" sz="3200" dirty="0" smtClean="0"/>
              <a:t>RFID </a:t>
            </a:r>
            <a:r>
              <a:rPr lang="el-GR" sz="3200" dirty="0" smtClean="0"/>
              <a:t>Πύλη</a:t>
            </a:r>
            <a:r>
              <a:rPr lang="el-GR" sz="3200" dirty="0" smtClean="0"/>
              <a:t>ς</a:t>
            </a:r>
            <a:endParaRPr lang="el-GR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578245-449C-4C08-894C-042C267E9F95}" type="slidenum">
              <a:rPr lang="el-GR" smtClean="0"/>
              <a:pPr>
                <a:defRPr/>
              </a:pPr>
              <a:t>12</a:t>
            </a:fld>
            <a:endParaRPr lang="el-GR"/>
          </a:p>
        </p:txBody>
      </p:sp>
      <p:pic>
        <p:nvPicPr>
          <p:cNvPr id="4" name="4 - Θέση περιεχομένου" descr="CIMG27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577" y="1867575"/>
            <a:ext cx="6034616" cy="4525962"/>
          </a:xfrm>
          <a:prstGeom prst="rect">
            <a:avLst/>
          </a:prstGeom>
        </p:spPr>
      </p:pic>
      <p:sp>
        <p:nvSpPr>
          <p:cNvPr id="5" name="4 - Έλλειψη"/>
          <p:cNvSpPr/>
          <p:nvPr/>
        </p:nvSpPr>
        <p:spPr>
          <a:xfrm>
            <a:off x="653142" y="3425365"/>
            <a:ext cx="3004457" cy="2888343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5 - TextBox"/>
          <p:cNvSpPr txBox="1"/>
          <p:nvPr/>
        </p:nvSpPr>
        <p:spPr>
          <a:xfrm>
            <a:off x="174172" y="3033481"/>
            <a:ext cx="15530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RFID Gate</a:t>
            </a:r>
            <a:endParaRPr lang="el-GR" sz="2000" dirty="0"/>
          </a:p>
        </p:txBody>
      </p:sp>
      <p:cxnSp>
        <p:nvCxnSpPr>
          <p:cNvPr id="7" name="6 - Ευθεία γραμμή σύνδεσης"/>
          <p:cNvCxnSpPr>
            <a:endCxn id="6" idx="2"/>
          </p:cNvCxnSpPr>
          <p:nvPr/>
        </p:nvCxnSpPr>
        <p:spPr>
          <a:xfrm rot="10800000">
            <a:off x="950688" y="3433592"/>
            <a:ext cx="355601" cy="253035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12 - Ομάδα"/>
          <p:cNvGrpSpPr/>
          <p:nvPr/>
        </p:nvGrpSpPr>
        <p:grpSpPr>
          <a:xfrm>
            <a:off x="290287" y="1770737"/>
            <a:ext cx="2394856" cy="1712686"/>
            <a:chOff x="290287" y="1480457"/>
            <a:chExt cx="2394856" cy="1712686"/>
          </a:xfrm>
        </p:grpSpPr>
        <p:sp>
          <p:nvSpPr>
            <p:cNvPr id="8" name="7 - TextBox"/>
            <p:cNvSpPr txBox="1"/>
            <p:nvPr/>
          </p:nvSpPr>
          <p:spPr>
            <a:xfrm>
              <a:off x="290287" y="1480457"/>
              <a:ext cx="15530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000" dirty="0" smtClean="0"/>
                <a:t>Φωτεινή ένδειξη</a:t>
              </a:r>
              <a:endParaRPr lang="el-GR" sz="2000" dirty="0"/>
            </a:p>
          </p:txBody>
        </p:sp>
        <p:cxnSp>
          <p:nvCxnSpPr>
            <p:cNvPr id="9" name="8 - Ευθεία γραμμή σύνδεσης"/>
            <p:cNvCxnSpPr/>
            <p:nvPr/>
          </p:nvCxnSpPr>
          <p:spPr>
            <a:xfrm rot="10800000">
              <a:off x="1320801" y="1959429"/>
              <a:ext cx="856343" cy="653148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10 - Έλλειψη"/>
            <p:cNvSpPr/>
            <p:nvPr/>
          </p:nvSpPr>
          <p:spPr>
            <a:xfrm>
              <a:off x="1712686" y="2264228"/>
              <a:ext cx="972457" cy="928915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</p:grpSp>
      <p:sp>
        <p:nvSpPr>
          <p:cNvPr id="14" name="1 - Τίτλος"/>
          <p:cNvSpPr>
            <a:spLocks noGrp="1"/>
          </p:cNvSpPr>
          <p:nvPr>
            <p:ph type="title"/>
          </p:nvPr>
        </p:nvSpPr>
        <p:spPr>
          <a:xfrm>
            <a:off x="468312" y="719365"/>
            <a:ext cx="8675687" cy="936625"/>
          </a:xfrm>
        </p:spPr>
        <p:txBody>
          <a:bodyPr/>
          <a:lstStyle/>
          <a:p>
            <a:r>
              <a:rPr lang="el-GR" sz="3200" dirty="0" smtClean="0"/>
              <a:t>Ειδική Φωτεινή Ένδειξη σε Περίπτωση Λάθους</a:t>
            </a:r>
            <a:endParaRPr lang="el-GR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46743" y="806450"/>
            <a:ext cx="8480199" cy="936625"/>
          </a:xfrm>
        </p:spPr>
        <p:txBody>
          <a:bodyPr/>
          <a:lstStyle/>
          <a:p>
            <a:r>
              <a:rPr lang="el-GR" sz="3200" dirty="0" smtClean="0"/>
              <a:t>Τοποθέτηση </a:t>
            </a:r>
            <a:r>
              <a:rPr lang="en-US" sz="3200" dirty="0" smtClean="0"/>
              <a:t>RFID </a:t>
            </a:r>
            <a:r>
              <a:rPr lang="el-GR" sz="3200" dirty="0" smtClean="0"/>
              <a:t>Εξοπλισμού στο Περονοφόρο</a:t>
            </a:r>
            <a:endParaRPr lang="el-GR" sz="3200" dirty="0"/>
          </a:p>
        </p:txBody>
      </p:sp>
      <p:pic>
        <p:nvPicPr>
          <p:cNvPr id="5" name="4 - Θέση περιεχομένου" descr="CIMG30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85877" y="1916113"/>
            <a:ext cx="3394472" cy="4525962"/>
          </a:xfrm>
        </p:spPr>
      </p:pic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13</a:t>
            </a:fld>
            <a:endParaRPr lang="el-GR"/>
          </a:p>
        </p:txBody>
      </p:sp>
      <p:grpSp>
        <p:nvGrpSpPr>
          <p:cNvPr id="10" name="9 - Ομάδα"/>
          <p:cNvGrpSpPr/>
          <p:nvPr/>
        </p:nvGrpSpPr>
        <p:grpSpPr>
          <a:xfrm>
            <a:off x="827315" y="3962395"/>
            <a:ext cx="3918857" cy="1785262"/>
            <a:chOff x="827315" y="3962395"/>
            <a:chExt cx="3918857" cy="1785262"/>
          </a:xfrm>
        </p:grpSpPr>
        <p:sp>
          <p:nvSpPr>
            <p:cNvPr id="6" name="5 - Έλλειψη"/>
            <p:cNvSpPr/>
            <p:nvPr/>
          </p:nvSpPr>
          <p:spPr>
            <a:xfrm>
              <a:off x="3439886" y="4557486"/>
              <a:ext cx="1306286" cy="1190171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7" name="6 - TextBox"/>
            <p:cNvSpPr txBox="1"/>
            <p:nvPr/>
          </p:nvSpPr>
          <p:spPr>
            <a:xfrm>
              <a:off x="827315" y="3962395"/>
              <a:ext cx="18578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RFID </a:t>
              </a:r>
              <a:r>
                <a:rPr lang="el-GR" sz="2000" dirty="0" smtClean="0"/>
                <a:t>Κεραία- Αναγνώστης</a:t>
              </a:r>
              <a:endParaRPr lang="el-GR" sz="2000" dirty="0"/>
            </a:p>
          </p:txBody>
        </p:sp>
        <p:cxnSp>
          <p:nvCxnSpPr>
            <p:cNvPr id="8" name="7 - Ευθεία γραμμή σύνδεσης"/>
            <p:cNvCxnSpPr/>
            <p:nvPr/>
          </p:nvCxnSpPr>
          <p:spPr>
            <a:xfrm rot="10800000">
              <a:off x="2554514" y="4339772"/>
              <a:ext cx="1016004" cy="464457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14</a:t>
            </a:fld>
            <a:endParaRPr lang="el-GR" dirty="0"/>
          </a:p>
        </p:txBody>
      </p:sp>
      <p:pic>
        <p:nvPicPr>
          <p:cNvPr id="7" name="4 - Θέση περιεχομένου" descr="CIMG276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7747" y="1712913"/>
            <a:ext cx="6034616" cy="4525962"/>
          </a:xfrm>
        </p:spPr>
      </p:pic>
      <p:sp>
        <p:nvSpPr>
          <p:cNvPr id="9" name="1 - Τίτλος"/>
          <p:cNvSpPr>
            <a:spLocks noGrp="1"/>
          </p:cNvSpPr>
          <p:nvPr>
            <p:ph type="title"/>
          </p:nvPr>
        </p:nvSpPr>
        <p:spPr>
          <a:xfrm>
            <a:off x="246743" y="661307"/>
            <a:ext cx="8480199" cy="936625"/>
          </a:xfrm>
        </p:spPr>
        <p:txBody>
          <a:bodyPr/>
          <a:lstStyle/>
          <a:p>
            <a:r>
              <a:rPr lang="el-GR" sz="3200" dirty="0" smtClean="0"/>
              <a:t>Τοποθέτηση </a:t>
            </a:r>
            <a:r>
              <a:rPr lang="en-US" sz="3200" dirty="0" smtClean="0"/>
              <a:t>RFID </a:t>
            </a:r>
            <a:r>
              <a:rPr lang="el-GR" sz="3200" dirty="0" smtClean="0"/>
              <a:t>Εξοπλισμού στο Περονοφόρο</a:t>
            </a:r>
            <a:endParaRPr lang="el-GR" sz="3200" dirty="0"/>
          </a:p>
        </p:txBody>
      </p:sp>
      <p:grpSp>
        <p:nvGrpSpPr>
          <p:cNvPr id="11" name="10 - Ομάδα"/>
          <p:cNvGrpSpPr/>
          <p:nvPr/>
        </p:nvGrpSpPr>
        <p:grpSpPr>
          <a:xfrm>
            <a:off x="-188686" y="3033482"/>
            <a:ext cx="3425372" cy="1683663"/>
            <a:chOff x="810640" y="3931074"/>
            <a:chExt cx="3935532" cy="1816583"/>
          </a:xfrm>
        </p:grpSpPr>
        <p:sp>
          <p:nvSpPr>
            <p:cNvPr id="12" name="11 - Έλλειψη"/>
            <p:cNvSpPr/>
            <p:nvPr/>
          </p:nvSpPr>
          <p:spPr>
            <a:xfrm>
              <a:off x="3439886" y="4557486"/>
              <a:ext cx="1306286" cy="1190171"/>
            </a:xfrm>
            <a:prstGeom prst="ellipse">
              <a:avLst/>
            </a:prstGeom>
            <a:noFill/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13" name="12 - TextBox"/>
            <p:cNvSpPr txBox="1"/>
            <p:nvPr/>
          </p:nvSpPr>
          <p:spPr>
            <a:xfrm>
              <a:off x="810640" y="3931074"/>
              <a:ext cx="1857829" cy="1427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dirty="0" smtClean="0"/>
                <a:t>RFID </a:t>
              </a:r>
              <a:r>
                <a:rPr lang="el-GR" sz="2000" dirty="0" smtClean="0"/>
                <a:t>Ετικέτα</a:t>
              </a:r>
              <a:r>
                <a:rPr lang="el-GR" sz="2000" dirty="0" smtClean="0"/>
                <a:t> </a:t>
              </a:r>
              <a:r>
                <a:rPr lang="el-GR" sz="2000" dirty="0" smtClean="0"/>
                <a:t/>
              </a:r>
              <a:br>
                <a:rPr lang="el-GR" sz="2000" dirty="0" smtClean="0"/>
              </a:br>
              <a:r>
                <a:rPr lang="el-GR" sz="2000" dirty="0" smtClean="0"/>
                <a:t>στην </a:t>
              </a:r>
              <a:br>
                <a:rPr lang="el-GR" sz="2000" dirty="0" smtClean="0"/>
              </a:br>
              <a:r>
                <a:rPr lang="el-GR" sz="2000" dirty="0" smtClean="0"/>
                <a:t>Παλέτα</a:t>
              </a:r>
              <a:endParaRPr lang="el-GR" sz="2000" dirty="0"/>
            </a:p>
          </p:txBody>
        </p:sp>
        <p:cxnSp>
          <p:nvCxnSpPr>
            <p:cNvPr id="14" name="13 - Ευθεία γραμμή σύνδεσης"/>
            <p:cNvCxnSpPr/>
            <p:nvPr/>
          </p:nvCxnSpPr>
          <p:spPr>
            <a:xfrm rot="10800000">
              <a:off x="2554514" y="4339772"/>
              <a:ext cx="1016004" cy="464457"/>
            </a:xfrm>
            <a:prstGeom prst="line">
              <a:avLst/>
            </a:prstGeom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14 - Έλλειψη"/>
          <p:cNvSpPr/>
          <p:nvPr/>
        </p:nvSpPr>
        <p:spPr>
          <a:xfrm>
            <a:off x="5457371" y="3091543"/>
            <a:ext cx="1480457" cy="2104571"/>
          </a:xfrm>
          <a:prstGeom prst="ellipse">
            <a:avLst/>
          </a:prstGeom>
          <a:noFill/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15 - TextBox"/>
          <p:cNvSpPr txBox="1"/>
          <p:nvPr/>
        </p:nvSpPr>
        <p:spPr>
          <a:xfrm>
            <a:off x="7547428" y="2888338"/>
            <a:ext cx="1654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RFID </a:t>
            </a:r>
            <a:r>
              <a:rPr lang="el-GR" sz="2000" dirty="0" smtClean="0"/>
              <a:t>Κεραία- Αναγνώστης</a:t>
            </a:r>
            <a:endParaRPr lang="el-GR" sz="2000" dirty="0"/>
          </a:p>
        </p:txBody>
      </p:sp>
      <p:cxnSp>
        <p:nvCxnSpPr>
          <p:cNvPr id="17" name="16 - Ευθεία γραμμή σύνδεσης"/>
          <p:cNvCxnSpPr/>
          <p:nvPr/>
        </p:nvCxnSpPr>
        <p:spPr>
          <a:xfrm rot="5400000">
            <a:off x="6945086" y="3258458"/>
            <a:ext cx="682172" cy="667657"/>
          </a:xfrm>
          <a:prstGeom prst="line">
            <a:avLst/>
          </a:prstGeom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15</a:t>
            </a:fld>
            <a:endParaRPr lang="el-GR"/>
          </a:p>
        </p:txBody>
      </p:sp>
      <p:pic>
        <p:nvPicPr>
          <p:cNvPr id="5" name="6 - Θέση περιεχομένου" descr="CIMG29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491" y="1785485"/>
            <a:ext cx="6034616" cy="4525962"/>
          </a:xfrm>
        </p:spPr>
      </p:pic>
      <p:sp>
        <p:nvSpPr>
          <p:cNvPr id="6" name="1 - Τίτλος"/>
          <p:cNvSpPr>
            <a:spLocks noGrp="1"/>
          </p:cNvSpPr>
          <p:nvPr>
            <p:ph type="title"/>
          </p:nvPr>
        </p:nvSpPr>
        <p:spPr>
          <a:xfrm>
            <a:off x="424770" y="719365"/>
            <a:ext cx="8229600" cy="936625"/>
          </a:xfrm>
        </p:spPr>
        <p:txBody>
          <a:bodyPr/>
          <a:lstStyle/>
          <a:p>
            <a:r>
              <a:rPr lang="el-GR" sz="3200" dirty="0" smtClean="0"/>
              <a:t>Χρήση </a:t>
            </a:r>
            <a:r>
              <a:rPr lang="en-US" sz="3200" dirty="0" smtClean="0"/>
              <a:t>RFID </a:t>
            </a:r>
            <a:r>
              <a:rPr lang="el-GR" sz="3200" dirty="0" smtClean="0"/>
              <a:t>για Αποθήκευση-</a:t>
            </a:r>
            <a:r>
              <a:rPr lang="en-US" sz="3200" dirty="0" smtClean="0"/>
              <a:t>Picking</a:t>
            </a:r>
            <a:endParaRPr lang="el-GR" sz="3200" dirty="0"/>
          </a:p>
        </p:txBody>
      </p:sp>
      <p:grpSp>
        <p:nvGrpSpPr>
          <p:cNvPr id="15" name="14 - Ομάδα"/>
          <p:cNvGrpSpPr/>
          <p:nvPr/>
        </p:nvGrpSpPr>
        <p:grpSpPr>
          <a:xfrm>
            <a:off x="5554133" y="3164110"/>
            <a:ext cx="3589867" cy="1756233"/>
            <a:chOff x="5554133" y="3164110"/>
            <a:chExt cx="3589867" cy="1756233"/>
          </a:xfrm>
        </p:grpSpPr>
        <p:sp>
          <p:nvSpPr>
            <p:cNvPr id="8" name="7 - Έλλειψη"/>
            <p:cNvSpPr/>
            <p:nvPr/>
          </p:nvSpPr>
          <p:spPr>
            <a:xfrm>
              <a:off x="5554133" y="3817258"/>
              <a:ext cx="1136953" cy="1103085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9" name="8 - TextBox"/>
            <p:cNvSpPr txBox="1"/>
            <p:nvPr/>
          </p:nvSpPr>
          <p:spPr>
            <a:xfrm>
              <a:off x="7527000" y="3164110"/>
              <a:ext cx="1617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/>
                <a:t>RFID </a:t>
              </a:r>
              <a:r>
                <a:rPr lang="el-GR" sz="2000" dirty="0" smtClean="0"/>
                <a:t>Ετικέτα στην </a:t>
              </a:r>
              <a:r>
                <a:rPr lang="el-GR" sz="2000" dirty="0" err="1" smtClean="0"/>
                <a:t>Παλετοθέση</a:t>
              </a:r>
              <a:endParaRPr lang="el-GR" sz="2000" dirty="0"/>
            </a:p>
          </p:txBody>
        </p:sp>
        <p:cxnSp>
          <p:nvCxnSpPr>
            <p:cNvPr id="10" name="9 - Ευθεία γραμμή σύνδεσης"/>
            <p:cNvCxnSpPr/>
            <p:nvPr/>
          </p:nvCxnSpPr>
          <p:spPr>
            <a:xfrm flipV="1">
              <a:off x="6763657" y="3860800"/>
              <a:ext cx="725714" cy="522514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82827" y="806450"/>
            <a:ext cx="8229600" cy="936625"/>
          </a:xfrm>
        </p:spPr>
        <p:txBody>
          <a:bodyPr/>
          <a:lstStyle/>
          <a:p>
            <a:r>
              <a:rPr lang="el-GR" sz="3200" dirty="0" smtClean="0"/>
              <a:t>Χρήση </a:t>
            </a:r>
            <a:r>
              <a:rPr lang="en-US" sz="3200" dirty="0" smtClean="0"/>
              <a:t>RFID </a:t>
            </a:r>
            <a:r>
              <a:rPr lang="el-GR" sz="3200" dirty="0" smtClean="0"/>
              <a:t>κατά την Αποστολή</a:t>
            </a:r>
            <a:endParaRPr lang="el-GR" sz="3200" dirty="0"/>
          </a:p>
        </p:txBody>
      </p:sp>
      <p:pic>
        <p:nvPicPr>
          <p:cNvPr id="5" name="4 - Θέση περιεχομένου" descr="CIMG28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5805" y="1916113"/>
            <a:ext cx="6034616" cy="4525962"/>
          </a:xfrm>
        </p:spPr>
      </p:pic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16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10256" y="690335"/>
            <a:ext cx="8229600" cy="936625"/>
          </a:xfrm>
        </p:spPr>
        <p:txBody>
          <a:bodyPr/>
          <a:lstStyle/>
          <a:p>
            <a:r>
              <a:rPr lang="el-GR" dirty="0" smtClean="0"/>
              <a:t>Οφέλη από την Εφαρμογή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961797" y="3338286"/>
            <a:ext cx="7630659" cy="2859314"/>
          </a:xfrm>
        </p:spPr>
        <p:txBody>
          <a:bodyPr/>
          <a:lstStyle/>
          <a:p>
            <a:pPr>
              <a:buNone/>
            </a:pPr>
            <a:r>
              <a:rPr lang="el-GR" sz="2400" dirty="0" smtClean="0"/>
              <a:t>Μέσα από:</a:t>
            </a:r>
          </a:p>
          <a:p>
            <a:r>
              <a:rPr lang="el-GR" sz="2400" dirty="0" smtClean="0"/>
              <a:t>Εξασφάλιση </a:t>
            </a:r>
            <a:r>
              <a:rPr lang="el-GR" sz="2400" dirty="0" smtClean="0"/>
              <a:t>100% σωστής </a:t>
            </a:r>
            <a:r>
              <a:rPr lang="el-GR" sz="2400" dirty="0" smtClean="0"/>
              <a:t>τοποθέτησης</a:t>
            </a:r>
            <a:r>
              <a:rPr lang="en-US" sz="2400" dirty="0" smtClean="0"/>
              <a:t> </a:t>
            </a:r>
            <a:r>
              <a:rPr lang="el-GR" sz="2400" dirty="0" smtClean="0"/>
              <a:t>παλετών</a:t>
            </a:r>
            <a:endParaRPr lang="el-GR" sz="2400" dirty="0" smtClean="0"/>
          </a:p>
          <a:p>
            <a:r>
              <a:rPr lang="el-GR" sz="2400" dirty="0" smtClean="0"/>
              <a:t>Υποχρεωτική </a:t>
            </a:r>
            <a:r>
              <a:rPr lang="el-GR" sz="2400" dirty="0" smtClean="0"/>
              <a:t>τήρηση </a:t>
            </a:r>
            <a:r>
              <a:rPr lang="el-GR" sz="2400" dirty="0" smtClean="0"/>
              <a:t>διαδικασιών από προσωπικό</a:t>
            </a:r>
            <a:endParaRPr lang="el-GR" sz="2400" dirty="0" smtClean="0"/>
          </a:p>
          <a:p>
            <a:r>
              <a:rPr lang="el-GR" sz="2400" dirty="0" smtClean="0"/>
              <a:t>Ταχύτερη </a:t>
            </a:r>
            <a:r>
              <a:rPr lang="el-GR" sz="2400" dirty="0" smtClean="0"/>
              <a:t>κίνηση παλετών </a:t>
            </a:r>
            <a:r>
              <a:rPr lang="el-GR" sz="2400" dirty="0" smtClean="0"/>
              <a:t>χωρίς άσκοπες μετακινήσεις</a:t>
            </a:r>
            <a:endParaRPr lang="en-US" sz="2400" dirty="0" smtClean="0"/>
          </a:p>
          <a:p>
            <a:r>
              <a:rPr lang="el-GR" sz="2400" dirty="0" smtClean="0"/>
              <a:t>Συχνές </a:t>
            </a:r>
            <a:r>
              <a:rPr lang="el-GR" sz="2400" dirty="0" smtClean="0"/>
              <a:t>απογραφές σε ελάχιστο χρόνο </a:t>
            </a:r>
            <a:endParaRPr lang="en-US" sz="2400" dirty="0" smtClean="0"/>
          </a:p>
          <a:p>
            <a:r>
              <a:rPr lang="el-GR" sz="2400" dirty="0" smtClean="0"/>
              <a:t>Πλήρης </a:t>
            </a:r>
            <a:r>
              <a:rPr lang="el-GR" sz="2400" dirty="0" err="1" smtClean="0"/>
              <a:t>ιχνηλασιμότητα</a:t>
            </a:r>
            <a:r>
              <a:rPr lang="el-GR" sz="2400" dirty="0" smtClean="0"/>
              <a:t> εμπορευμάτων</a:t>
            </a:r>
          </a:p>
          <a:p>
            <a:r>
              <a:rPr lang="el-GR" sz="2400" dirty="0" smtClean="0"/>
              <a:t>Αυτόματος </a:t>
            </a:r>
            <a:r>
              <a:rPr lang="el-GR" sz="2400" dirty="0" smtClean="0"/>
              <a:t>έλεγχος σωστής </a:t>
            </a:r>
            <a:r>
              <a:rPr lang="el-GR" sz="2400" dirty="0" smtClean="0"/>
              <a:t>εκτέλεσης των </a:t>
            </a:r>
            <a:br>
              <a:rPr lang="el-GR" sz="2400" dirty="0" smtClean="0"/>
            </a:br>
            <a:r>
              <a:rPr lang="el-GR" sz="2400" dirty="0" smtClean="0"/>
              <a:t>παραγγελιών</a:t>
            </a:r>
            <a:endParaRPr lang="el-GR" sz="2400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17</a:t>
            </a:fld>
            <a:endParaRPr lang="el-GR" dirty="0"/>
          </a:p>
        </p:txBody>
      </p:sp>
      <p:graphicFrame>
        <p:nvGraphicFramePr>
          <p:cNvPr id="5" name="Diagram 6"/>
          <p:cNvGraphicFramePr/>
          <p:nvPr/>
        </p:nvGraphicFramePr>
        <p:xfrm>
          <a:off x="792589" y="1829249"/>
          <a:ext cx="7088668" cy="1407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24770" y="820964"/>
            <a:ext cx="8229600" cy="936625"/>
          </a:xfrm>
        </p:spPr>
        <p:txBody>
          <a:bodyPr/>
          <a:lstStyle/>
          <a:p>
            <a:r>
              <a:rPr lang="el-GR" dirty="0" smtClean="0"/>
              <a:t>Η περίπτωση της ΥΓΕΙΑΣΗ ΑΕ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68313" y="1785484"/>
            <a:ext cx="8229600" cy="4525962"/>
          </a:xfrm>
        </p:spPr>
        <p:txBody>
          <a:bodyPr/>
          <a:lstStyle/>
          <a:p>
            <a:r>
              <a:rPr lang="el-GR" dirty="0" smtClean="0"/>
              <a:t>Διαχείριση Αποθεμάτων </a:t>
            </a:r>
            <a:r>
              <a:rPr lang="el-GR" dirty="0" err="1" smtClean="0"/>
              <a:t>Ιατρικοτεχνολογικών</a:t>
            </a:r>
            <a:r>
              <a:rPr lang="el-GR" dirty="0" smtClean="0"/>
              <a:t> Υλικών με τεχνολογία RFID </a:t>
            </a:r>
          </a:p>
          <a:p>
            <a:pPr lvl="1"/>
            <a:r>
              <a:rPr lang="el-GR" dirty="0" smtClean="0"/>
              <a:t> </a:t>
            </a:r>
            <a:r>
              <a:rPr lang="el-GR" dirty="0" smtClean="0"/>
              <a:t>Σύστημα </a:t>
            </a:r>
            <a:r>
              <a:rPr lang="el-GR" dirty="0" smtClean="0"/>
              <a:t>RFID Απογραφής Αποθεμάτων και ελέγχου αποστολών</a:t>
            </a:r>
          </a:p>
          <a:p>
            <a:pPr lvl="1"/>
            <a:r>
              <a:rPr lang="el-GR" dirty="0" smtClean="0"/>
              <a:t> </a:t>
            </a:r>
            <a:r>
              <a:rPr lang="el-GR" dirty="0" smtClean="0"/>
              <a:t>Διενέργεια </a:t>
            </a:r>
            <a:r>
              <a:rPr lang="el-GR" dirty="0" smtClean="0"/>
              <a:t>γρήγορης και αξιόπιστης απογραφής</a:t>
            </a:r>
          </a:p>
          <a:p>
            <a:pPr lvl="1"/>
            <a:r>
              <a:rPr lang="el-GR" dirty="0" smtClean="0"/>
              <a:t>Εντοπισμός </a:t>
            </a:r>
            <a:r>
              <a:rPr lang="el-GR" dirty="0" smtClean="0"/>
              <a:t>ληγμένων ή προς λήξη προϊόντων</a:t>
            </a:r>
          </a:p>
          <a:p>
            <a:r>
              <a:rPr lang="el-GR" dirty="0" smtClean="0"/>
              <a:t>Αυτοκόλλητες </a:t>
            </a:r>
            <a:r>
              <a:rPr lang="en-US" dirty="0" smtClean="0"/>
              <a:t>RFID </a:t>
            </a:r>
            <a:r>
              <a:rPr lang="el-GR" dirty="0" smtClean="0"/>
              <a:t>ετικέτες</a:t>
            </a:r>
            <a:endParaRPr lang="el-GR" dirty="0" smtClean="0"/>
          </a:p>
          <a:p>
            <a:r>
              <a:rPr lang="el-GR" dirty="0" smtClean="0"/>
              <a:t>Φορητός </a:t>
            </a:r>
            <a:r>
              <a:rPr lang="el-GR" dirty="0" smtClean="0"/>
              <a:t>RFID αναγνώστης </a:t>
            </a:r>
          </a:p>
          <a:p>
            <a:pPr>
              <a:buNone/>
            </a:pPr>
            <a:endParaRPr lang="el-GR" dirty="0" smtClean="0"/>
          </a:p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18</a:t>
            </a:fld>
            <a:endParaRPr lang="el-G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01820" y="5036457"/>
            <a:ext cx="3442180" cy="182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- Τίτλος"/>
          <p:cNvSpPr>
            <a:spLocks noGrp="1"/>
          </p:cNvSpPr>
          <p:nvPr>
            <p:ph type="title"/>
          </p:nvPr>
        </p:nvSpPr>
        <p:spPr>
          <a:xfrm>
            <a:off x="468313" y="1067704"/>
            <a:ext cx="8229600" cy="936625"/>
          </a:xfrm>
        </p:spPr>
        <p:txBody>
          <a:bodyPr/>
          <a:lstStyle/>
          <a:p>
            <a:r>
              <a:rPr lang="el-GR" dirty="0" smtClean="0"/>
              <a:t>Το </a:t>
            </a:r>
            <a:r>
              <a:rPr lang="en-US" dirty="0" smtClean="0"/>
              <a:t>RFID </a:t>
            </a:r>
            <a:r>
              <a:rPr lang="el-GR" dirty="0" smtClean="0"/>
              <a:t>στ</a:t>
            </a:r>
            <a:r>
              <a:rPr lang="el-GR" dirty="0" smtClean="0"/>
              <a:t>η Διαχείριση </a:t>
            </a:r>
            <a:br>
              <a:rPr lang="el-GR" dirty="0" smtClean="0"/>
            </a:br>
            <a:r>
              <a:rPr lang="el-GR" dirty="0" smtClean="0"/>
              <a:t>Εφοδιαστικής Αλυσίδας</a:t>
            </a:r>
            <a:endParaRPr lang="el-GR" dirty="0" smtClean="0"/>
          </a:p>
        </p:txBody>
      </p:sp>
      <p:graphicFrame>
        <p:nvGraphicFramePr>
          <p:cNvPr id="6" name="Diagram 6"/>
          <p:cNvGraphicFramePr/>
          <p:nvPr/>
        </p:nvGraphicFramePr>
        <p:xfrm>
          <a:off x="487789" y="2598504"/>
          <a:ext cx="8090154" cy="326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6DC03-49C8-4F7B-87BE-4FA7F7747A1E}" type="slidenum">
              <a:rPr lang="el-GR" smtClean="0"/>
              <a:pPr>
                <a:defRPr/>
              </a:pPr>
              <a:t>19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- Τίτλος"/>
          <p:cNvSpPr>
            <a:spLocks noGrp="1"/>
          </p:cNvSpPr>
          <p:nvPr>
            <p:ph type="title"/>
          </p:nvPr>
        </p:nvSpPr>
        <p:spPr>
          <a:xfrm>
            <a:off x="425450" y="1169988"/>
            <a:ext cx="8229600" cy="936625"/>
          </a:xfrm>
        </p:spPr>
        <p:txBody>
          <a:bodyPr/>
          <a:lstStyle/>
          <a:p>
            <a:r>
              <a:rPr lang="el-GR" smtClean="0"/>
              <a:t>Η τεχνολογία της Ραδιοσυχνικής Αναγνώρισης (</a:t>
            </a:r>
            <a:r>
              <a:rPr lang="en-US" smtClean="0"/>
              <a:t>RFID</a:t>
            </a:r>
            <a:r>
              <a:rPr lang="el-GR" smtClean="0"/>
              <a:t>)</a:t>
            </a:r>
          </a:p>
        </p:txBody>
      </p:sp>
      <p:grpSp>
        <p:nvGrpSpPr>
          <p:cNvPr id="16387" name="197 - Ομάδα"/>
          <p:cNvGrpSpPr>
            <a:grpSpLocks/>
          </p:cNvGrpSpPr>
          <p:nvPr/>
        </p:nvGrpSpPr>
        <p:grpSpPr bwMode="auto">
          <a:xfrm>
            <a:off x="420688" y="3773488"/>
            <a:ext cx="8142287" cy="2336800"/>
            <a:chOff x="595085" y="3599543"/>
            <a:chExt cx="8142515" cy="2336800"/>
          </a:xfrm>
        </p:grpSpPr>
        <p:sp>
          <p:nvSpPr>
            <p:cNvPr id="68" name="67 - Ορθογώνιο"/>
            <p:cNvSpPr/>
            <p:nvPr/>
          </p:nvSpPr>
          <p:spPr>
            <a:xfrm>
              <a:off x="595085" y="3599543"/>
              <a:ext cx="8142515" cy="233680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l-GR"/>
            </a:p>
          </p:txBody>
        </p:sp>
        <p:grpSp>
          <p:nvGrpSpPr>
            <p:cNvPr id="16391" name="Group 4"/>
            <p:cNvGrpSpPr>
              <a:grpSpLocks/>
            </p:cNvGrpSpPr>
            <p:nvPr/>
          </p:nvGrpSpPr>
          <p:grpSpPr bwMode="auto">
            <a:xfrm flipH="1">
              <a:off x="3003097" y="4274457"/>
              <a:ext cx="1223963" cy="1358900"/>
              <a:chOff x="3763" y="879"/>
              <a:chExt cx="1164" cy="2318"/>
            </a:xfrm>
          </p:grpSpPr>
          <p:sp>
            <p:nvSpPr>
              <p:cNvPr id="16400" name="Freeform 5"/>
              <p:cNvSpPr>
                <a:spLocks/>
              </p:cNvSpPr>
              <p:nvPr/>
            </p:nvSpPr>
            <p:spPr bwMode="auto">
              <a:xfrm>
                <a:off x="3763" y="927"/>
                <a:ext cx="557" cy="1720"/>
              </a:xfrm>
              <a:custGeom>
                <a:avLst/>
                <a:gdLst>
                  <a:gd name="T0" fmla="*/ 46 w 557"/>
                  <a:gd name="T1" fmla="*/ 239 h 1720"/>
                  <a:gd name="T2" fmla="*/ 37 w 557"/>
                  <a:gd name="T3" fmla="*/ 245 h 1720"/>
                  <a:gd name="T4" fmla="*/ 29 w 557"/>
                  <a:gd name="T5" fmla="*/ 253 h 1720"/>
                  <a:gd name="T6" fmla="*/ 21 w 557"/>
                  <a:gd name="T7" fmla="*/ 263 h 1720"/>
                  <a:gd name="T8" fmla="*/ 14 w 557"/>
                  <a:gd name="T9" fmla="*/ 274 h 1720"/>
                  <a:gd name="T10" fmla="*/ 8 w 557"/>
                  <a:gd name="T11" fmla="*/ 285 h 1720"/>
                  <a:gd name="T12" fmla="*/ 4 w 557"/>
                  <a:gd name="T13" fmla="*/ 298 h 1720"/>
                  <a:gd name="T14" fmla="*/ 2 w 557"/>
                  <a:gd name="T15" fmla="*/ 311 h 1720"/>
                  <a:gd name="T16" fmla="*/ 0 w 557"/>
                  <a:gd name="T17" fmla="*/ 323 h 1720"/>
                  <a:gd name="T18" fmla="*/ 0 w 557"/>
                  <a:gd name="T19" fmla="*/ 1678 h 1720"/>
                  <a:gd name="T20" fmla="*/ 2 w 557"/>
                  <a:gd name="T21" fmla="*/ 1689 h 1720"/>
                  <a:gd name="T22" fmla="*/ 4 w 557"/>
                  <a:gd name="T23" fmla="*/ 1699 h 1720"/>
                  <a:gd name="T24" fmla="*/ 8 w 557"/>
                  <a:gd name="T25" fmla="*/ 1708 h 1720"/>
                  <a:gd name="T26" fmla="*/ 14 w 557"/>
                  <a:gd name="T27" fmla="*/ 1714 h 1720"/>
                  <a:gd name="T28" fmla="*/ 21 w 557"/>
                  <a:gd name="T29" fmla="*/ 1717 h 1720"/>
                  <a:gd name="T30" fmla="*/ 29 w 557"/>
                  <a:gd name="T31" fmla="*/ 1719 h 1720"/>
                  <a:gd name="T32" fmla="*/ 37 w 557"/>
                  <a:gd name="T33" fmla="*/ 1718 h 1720"/>
                  <a:gd name="T34" fmla="*/ 46 w 557"/>
                  <a:gd name="T35" fmla="*/ 1715 h 1720"/>
                  <a:gd name="T36" fmla="*/ 510 w 557"/>
                  <a:gd name="T37" fmla="*/ 1480 h 1720"/>
                  <a:gd name="T38" fmla="*/ 519 w 557"/>
                  <a:gd name="T39" fmla="*/ 1474 h 1720"/>
                  <a:gd name="T40" fmla="*/ 528 w 557"/>
                  <a:gd name="T41" fmla="*/ 1466 h 1720"/>
                  <a:gd name="T42" fmla="*/ 536 w 557"/>
                  <a:gd name="T43" fmla="*/ 1456 h 1720"/>
                  <a:gd name="T44" fmla="*/ 543 w 557"/>
                  <a:gd name="T45" fmla="*/ 1446 h 1720"/>
                  <a:gd name="T46" fmla="*/ 548 w 557"/>
                  <a:gd name="T47" fmla="*/ 1434 h 1720"/>
                  <a:gd name="T48" fmla="*/ 553 w 557"/>
                  <a:gd name="T49" fmla="*/ 1421 h 1720"/>
                  <a:gd name="T50" fmla="*/ 555 w 557"/>
                  <a:gd name="T51" fmla="*/ 1409 h 1720"/>
                  <a:gd name="T52" fmla="*/ 556 w 557"/>
                  <a:gd name="T53" fmla="*/ 1396 h 1720"/>
                  <a:gd name="T54" fmla="*/ 556 w 557"/>
                  <a:gd name="T55" fmla="*/ 42 h 1720"/>
                  <a:gd name="T56" fmla="*/ 555 w 557"/>
                  <a:gd name="T57" fmla="*/ 30 h 1720"/>
                  <a:gd name="T58" fmla="*/ 553 w 557"/>
                  <a:gd name="T59" fmla="*/ 20 h 1720"/>
                  <a:gd name="T60" fmla="*/ 548 w 557"/>
                  <a:gd name="T61" fmla="*/ 12 h 1720"/>
                  <a:gd name="T62" fmla="*/ 543 w 557"/>
                  <a:gd name="T63" fmla="*/ 6 h 1720"/>
                  <a:gd name="T64" fmla="*/ 536 w 557"/>
                  <a:gd name="T65" fmla="*/ 2 h 1720"/>
                  <a:gd name="T66" fmla="*/ 528 w 557"/>
                  <a:gd name="T67" fmla="*/ 0 h 1720"/>
                  <a:gd name="T68" fmla="*/ 519 w 557"/>
                  <a:gd name="T69" fmla="*/ 1 h 1720"/>
                  <a:gd name="T70" fmla="*/ 510 w 557"/>
                  <a:gd name="T71" fmla="*/ 4 h 1720"/>
                  <a:gd name="T72" fmla="*/ 46 w 557"/>
                  <a:gd name="T73" fmla="*/ 239 h 172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57"/>
                  <a:gd name="T112" fmla="*/ 0 h 1720"/>
                  <a:gd name="T113" fmla="*/ 557 w 557"/>
                  <a:gd name="T114" fmla="*/ 1720 h 172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57" h="1720">
                    <a:moveTo>
                      <a:pt x="46" y="239"/>
                    </a:moveTo>
                    <a:lnTo>
                      <a:pt x="37" y="245"/>
                    </a:lnTo>
                    <a:lnTo>
                      <a:pt x="29" y="253"/>
                    </a:lnTo>
                    <a:lnTo>
                      <a:pt x="21" y="263"/>
                    </a:lnTo>
                    <a:lnTo>
                      <a:pt x="14" y="274"/>
                    </a:lnTo>
                    <a:lnTo>
                      <a:pt x="8" y="285"/>
                    </a:lnTo>
                    <a:lnTo>
                      <a:pt x="4" y="298"/>
                    </a:lnTo>
                    <a:lnTo>
                      <a:pt x="2" y="311"/>
                    </a:lnTo>
                    <a:lnTo>
                      <a:pt x="0" y="323"/>
                    </a:lnTo>
                    <a:lnTo>
                      <a:pt x="0" y="1678"/>
                    </a:lnTo>
                    <a:lnTo>
                      <a:pt x="2" y="1689"/>
                    </a:lnTo>
                    <a:lnTo>
                      <a:pt x="4" y="1699"/>
                    </a:lnTo>
                    <a:lnTo>
                      <a:pt x="8" y="1708"/>
                    </a:lnTo>
                    <a:lnTo>
                      <a:pt x="14" y="1714"/>
                    </a:lnTo>
                    <a:lnTo>
                      <a:pt x="21" y="1717"/>
                    </a:lnTo>
                    <a:lnTo>
                      <a:pt x="29" y="1719"/>
                    </a:lnTo>
                    <a:lnTo>
                      <a:pt x="37" y="1718"/>
                    </a:lnTo>
                    <a:lnTo>
                      <a:pt x="46" y="1715"/>
                    </a:lnTo>
                    <a:lnTo>
                      <a:pt x="510" y="1480"/>
                    </a:lnTo>
                    <a:lnTo>
                      <a:pt x="519" y="1474"/>
                    </a:lnTo>
                    <a:lnTo>
                      <a:pt x="528" y="1466"/>
                    </a:lnTo>
                    <a:lnTo>
                      <a:pt x="536" y="1456"/>
                    </a:lnTo>
                    <a:lnTo>
                      <a:pt x="543" y="1446"/>
                    </a:lnTo>
                    <a:lnTo>
                      <a:pt x="548" y="1434"/>
                    </a:lnTo>
                    <a:lnTo>
                      <a:pt x="553" y="1421"/>
                    </a:lnTo>
                    <a:lnTo>
                      <a:pt x="555" y="1409"/>
                    </a:lnTo>
                    <a:lnTo>
                      <a:pt x="556" y="1396"/>
                    </a:lnTo>
                    <a:lnTo>
                      <a:pt x="556" y="42"/>
                    </a:lnTo>
                    <a:lnTo>
                      <a:pt x="555" y="30"/>
                    </a:lnTo>
                    <a:lnTo>
                      <a:pt x="553" y="20"/>
                    </a:lnTo>
                    <a:lnTo>
                      <a:pt x="548" y="12"/>
                    </a:lnTo>
                    <a:lnTo>
                      <a:pt x="543" y="6"/>
                    </a:lnTo>
                    <a:lnTo>
                      <a:pt x="536" y="2"/>
                    </a:lnTo>
                    <a:lnTo>
                      <a:pt x="528" y="0"/>
                    </a:lnTo>
                    <a:lnTo>
                      <a:pt x="519" y="1"/>
                    </a:lnTo>
                    <a:lnTo>
                      <a:pt x="510" y="4"/>
                    </a:lnTo>
                    <a:lnTo>
                      <a:pt x="46" y="239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1" name="Freeform 6"/>
              <p:cNvSpPr>
                <a:spLocks/>
              </p:cNvSpPr>
              <p:nvPr/>
            </p:nvSpPr>
            <p:spPr bwMode="auto">
              <a:xfrm>
                <a:off x="3763" y="927"/>
                <a:ext cx="557" cy="1720"/>
              </a:xfrm>
              <a:custGeom>
                <a:avLst/>
                <a:gdLst>
                  <a:gd name="T0" fmla="*/ 46 w 557"/>
                  <a:gd name="T1" fmla="*/ 239 h 1720"/>
                  <a:gd name="T2" fmla="*/ 37 w 557"/>
                  <a:gd name="T3" fmla="*/ 245 h 1720"/>
                  <a:gd name="T4" fmla="*/ 29 w 557"/>
                  <a:gd name="T5" fmla="*/ 253 h 1720"/>
                  <a:gd name="T6" fmla="*/ 21 w 557"/>
                  <a:gd name="T7" fmla="*/ 263 h 1720"/>
                  <a:gd name="T8" fmla="*/ 14 w 557"/>
                  <a:gd name="T9" fmla="*/ 274 h 1720"/>
                  <a:gd name="T10" fmla="*/ 8 w 557"/>
                  <a:gd name="T11" fmla="*/ 285 h 1720"/>
                  <a:gd name="T12" fmla="*/ 4 w 557"/>
                  <a:gd name="T13" fmla="*/ 298 h 1720"/>
                  <a:gd name="T14" fmla="*/ 2 w 557"/>
                  <a:gd name="T15" fmla="*/ 311 h 1720"/>
                  <a:gd name="T16" fmla="*/ 0 w 557"/>
                  <a:gd name="T17" fmla="*/ 323 h 1720"/>
                  <a:gd name="T18" fmla="*/ 0 w 557"/>
                  <a:gd name="T19" fmla="*/ 1678 h 1720"/>
                  <a:gd name="T20" fmla="*/ 2 w 557"/>
                  <a:gd name="T21" fmla="*/ 1689 h 1720"/>
                  <a:gd name="T22" fmla="*/ 4 w 557"/>
                  <a:gd name="T23" fmla="*/ 1699 h 1720"/>
                  <a:gd name="T24" fmla="*/ 8 w 557"/>
                  <a:gd name="T25" fmla="*/ 1708 h 1720"/>
                  <a:gd name="T26" fmla="*/ 14 w 557"/>
                  <a:gd name="T27" fmla="*/ 1714 h 1720"/>
                  <a:gd name="T28" fmla="*/ 21 w 557"/>
                  <a:gd name="T29" fmla="*/ 1717 h 1720"/>
                  <a:gd name="T30" fmla="*/ 29 w 557"/>
                  <a:gd name="T31" fmla="*/ 1719 h 1720"/>
                  <a:gd name="T32" fmla="*/ 37 w 557"/>
                  <a:gd name="T33" fmla="*/ 1718 h 1720"/>
                  <a:gd name="T34" fmla="*/ 46 w 557"/>
                  <a:gd name="T35" fmla="*/ 1715 h 1720"/>
                  <a:gd name="T36" fmla="*/ 510 w 557"/>
                  <a:gd name="T37" fmla="*/ 1480 h 1720"/>
                  <a:gd name="T38" fmla="*/ 519 w 557"/>
                  <a:gd name="T39" fmla="*/ 1474 h 1720"/>
                  <a:gd name="T40" fmla="*/ 528 w 557"/>
                  <a:gd name="T41" fmla="*/ 1466 h 1720"/>
                  <a:gd name="T42" fmla="*/ 536 w 557"/>
                  <a:gd name="T43" fmla="*/ 1456 h 1720"/>
                  <a:gd name="T44" fmla="*/ 543 w 557"/>
                  <a:gd name="T45" fmla="*/ 1446 h 1720"/>
                  <a:gd name="T46" fmla="*/ 548 w 557"/>
                  <a:gd name="T47" fmla="*/ 1434 h 1720"/>
                  <a:gd name="T48" fmla="*/ 553 w 557"/>
                  <a:gd name="T49" fmla="*/ 1421 h 1720"/>
                  <a:gd name="T50" fmla="*/ 555 w 557"/>
                  <a:gd name="T51" fmla="*/ 1409 h 1720"/>
                  <a:gd name="T52" fmla="*/ 556 w 557"/>
                  <a:gd name="T53" fmla="*/ 1396 h 1720"/>
                  <a:gd name="T54" fmla="*/ 556 w 557"/>
                  <a:gd name="T55" fmla="*/ 42 h 1720"/>
                  <a:gd name="T56" fmla="*/ 555 w 557"/>
                  <a:gd name="T57" fmla="*/ 30 h 1720"/>
                  <a:gd name="T58" fmla="*/ 553 w 557"/>
                  <a:gd name="T59" fmla="*/ 20 h 1720"/>
                  <a:gd name="T60" fmla="*/ 548 w 557"/>
                  <a:gd name="T61" fmla="*/ 12 h 1720"/>
                  <a:gd name="T62" fmla="*/ 543 w 557"/>
                  <a:gd name="T63" fmla="*/ 6 h 1720"/>
                  <a:gd name="T64" fmla="*/ 536 w 557"/>
                  <a:gd name="T65" fmla="*/ 2 h 1720"/>
                  <a:gd name="T66" fmla="*/ 528 w 557"/>
                  <a:gd name="T67" fmla="*/ 0 h 1720"/>
                  <a:gd name="T68" fmla="*/ 519 w 557"/>
                  <a:gd name="T69" fmla="*/ 1 h 1720"/>
                  <a:gd name="T70" fmla="*/ 510 w 557"/>
                  <a:gd name="T71" fmla="*/ 4 h 1720"/>
                  <a:gd name="T72" fmla="*/ 46 w 557"/>
                  <a:gd name="T73" fmla="*/ 239 h 172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57"/>
                  <a:gd name="T112" fmla="*/ 0 h 1720"/>
                  <a:gd name="T113" fmla="*/ 557 w 557"/>
                  <a:gd name="T114" fmla="*/ 1720 h 172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57" h="1720">
                    <a:moveTo>
                      <a:pt x="46" y="239"/>
                    </a:moveTo>
                    <a:lnTo>
                      <a:pt x="37" y="245"/>
                    </a:lnTo>
                    <a:lnTo>
                      <a:pt x="29" y="253"/>
                    </a:lnTo>
                    <a:lnTo>
                      <a:pt x="21" y="263"/>
                    </a:lnTo>
                    <a:lnTo>
                      <a:pt x="14" y="274"/>
                    </a:lnTo>
                    <a:lnTo>
                      <a:pt x="8" y="285"/>
                    </a:lnTo>
                    <a:lnTo>
                      <a:pt x="4" y="298"/>
                    </a:lnTo>
                    <a:lnTo>
                      <a:pt x="2" y="311"/>
                    </a:lnTo>
                    <a:lnTo>
                      <a:pt x="0" y="323"/>
                    </a:lnTo>
                    <a:lnTo>
                      <a:pt x="0" y="1678"/>
                    </a:lnTo>
                    <a:lnTo>
                      <a:pt x="2" y="1689"/>
                    </a:lnTo>
                    <a:lnTo>
                      <a:pt x="4" y="1699"/>
                    </a:lnTo>
                    <a:lnTo>
                      <a:pt x="8" y="1708"/>
                    </a:lnTo>
                    <a:lnTo>
                      <a:pt x="14" y="1714"/>
                    </a:lnTo>
                    <a:lnTo>
                      <a:pt x="21" y="1717"/>
                    </a:lnTo>
                    <a:lnTo>
                      <a:pt x="29" y="1719"/>
                    </a:lnTo>
                    <a:lnTo>
                      <a:pt x="37" y="1718"/>
                    </a:lnTo>
                    <a:lnTo>
                      <a:pt x="46" y="1715"/>
                    </a:lnTo>
                    <a:lnTo>
                      <a:pt x="510" y="1480"/>
                    </a:lnTo>
                    <a:lnTo>
                      <a:pt x="519" y="1474"/>
                    </a:lnTo>
                    <a:lnTo>
                      <a:pt x="528" y="1466"/>
                    </a:lnTo>
                    <a:lnTo>
                      <a:pt x="536" y="1456"/>
                    </a:lnTo>
                    <a:lnTo>
                      <a:pt x="543" y="1446"/>
                    </a:lnTo>
                    <a:lnTo>
                      <a:pt x="548" y="1434"/>
                    </a:lnTo>
                    <a:lnTo>
                      <a:pt x="553" y="1421"/>
                    </a:lnTo>
                    <a:lnTo>
                      <a:pt x="555" y="1409"/>
                    </a:lnTo>
                    <a:lnTo>
                      <a:pt x="556" y="1396"/>
                    </a:lnTo>
                    <a:lnTo>
                      <a:pt x="556" y="42"/>
                    </a:lnTo>
                    <a:lnTo>
                      <a:pt x="555" y="30"/>
                    </a:lnTo>
                    <a:lnTo>
                      <a:pt x="553" y="20"/>
                    </a:lnTo>
                    <a:lnTo>
                      <a:pt x="548" y="12"/>
                    </a:lnTo>
                    <a:lnTo>
                      <a:pt x="543" y="6"/>
                    </a:lnTo>
                    <a:lnTo>
                      <a:pt x="536" y="2"/>
                    </a:lnTo>
                    <a:lnTo>
                      <a:pt x="528" y="0"/>
                    </a:lnTo>
                    <a:lnTo>
                      <a:pt x="519" y="1"/>
                    </a:lnTo>
                    <a:lnTo>
                      <a:pt x="510" y="4"/>
                    </a:lnTo>
                    <a:lnTo>
                      <a:pt x="46" y="239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2" name="Freeform 7"/>
              <p:cNvSpPr>
                <a:spLocks/>
              </p:cNvSpPr>
              <p:nvPr/>
            </p:nvSpPr>
            <p:spPr bwMode="auto">
              <a:xfrm>
                <a:off x="3833" y="1049"/>
                <a:ext cx="418" cy="1476"/>
              </a:xfrm>
              <a:custGeom>
                <a:avLst/>
                <a:gdLst>
                  <a:gd name="T0" fmla="*/ 35 w 418"/>
                  <a:gd name="T1" fmla="*/ 179 h 1476"/>
                  <a:gd name="T2" fmla="*/ 28 w 418"/>
                  <a:gd name="T3" fmla="*/ 183 h 1476"/>
                  <a:gd name="T4" fmla="*/ 21 w 418"/>
                  <a:gd name="T5" fmla="*/ 190 h 1476"/>
                  <a:gd name="T6" fmla="*/ 16 w 418"/>
                  <a:gd name="T7" fmla="*/ 198 h 1476"/>
                  <a:gd name="T8" fmla="*/ 10 w 418"/>
                  <a:gd name="T9" fmla="*/ 207 h 1476"/>
                  <a:gd name="T10" fmla="*/ 6 w 418"/>
                  <a:gd name="T11" fmla="*/ 217 h 1476"/>
                  <a:gd name="T12" fmla="*/ 3 w 418"/>
                  <a:gd name="T13" fmla="*/ 228 h 1476"/>
                  <a:gd name="T14" fmla="*/ 1 w 418"/>
                  <a:gd name="T15" fmla="*/ 239 h 1476"/>
                  <a:gd name="T16" fmla="*/ 0 w 418"/>
                  <a:gd name="T17" fmla="*/ 250 h 1476"/>
                  <a:gd name="T18" fmla="*/ 0 w 418"/>
                  <a:gd name="T19" fmla="*/ 1437 h 1476"/>
                  <a:gd name="T20" fmla="*/ 1 w 418"/>
                  <a:gd name="T21" fmla="*/ 1447 h 1476"/>
                  <a:gd name="T22" fmla="*/ 3 w 418"/>
                  <a:gd name="T23" fmla="*/ 1456 h 1476"/>
                  <a:gd name="T24" fmla="*/ 6 w 418"/>
                  <a:gd name="T25" fmla="*/ 1464 h 1476"/>
                  <a:gd name="T26" fmla="*/ 10 w 418"/>
                  <a:gd name="T27" fmla="*/ 1470 h 1476"/>
                  <a:gd name="T28" fmla="*/ 16 w 418"/>
                  <a:gd name="T29" fmla="*/ 1473 h 1476"/>
                  <a:gd name="T30" fmla="*/ 21 w 418"/>
                  <a:gd name="T31" fmla="*/ 1475 h 1476"/>
                  <a:gd name="T32" fmla="*/ 28 w 418"/>
                  <a:gd name="T33" fmla="*/ 1475 h 1476"/>
                  <a:gd name="T34" fmla="*/ 35 w 418"/>
                  <a:gd name="T35" fmla="*/ 1473 h 1476"/>
                  <a:gd name="T36" fmla="*/ 382 w 418"/>
                  <a:gd name="T37" fmla="*/ 1296 h 1476"/>
                  <a:gd name="T38" fmla="*/ 389 w 418"/>
                  <a:gd name="T39" fmla="*/ 1292 h 1476"/>
                  <a:gd name="T40" fmla="*/ 395 w 418"/>
                  <a:gd name="T41" fmla="*/ 1285 h 1476"/>
                  <a:gd name="T42" fmla="*/ 402 w 418"/>
                  <a:gd name="T43" fmla="*/ 1277 h 1476"/>
                  <a:gd name="T44" fmla="*/ 407 w 418"/>
                  <a:gd name="T45" fmla="*/ 1268 h 1476"/>
                  <a:gd name="T46" fmla="*/ 411 w 418"/>
                  <a:gd name="T47" fmla="*/ 1258 h 1476"/>
                  <a:gd name="T48" fmla="*/ 414 w 418"/>
                  <a:gd name="T49" fmla="*/ 1247 h 1476"/>
                  <a:gd name="T50" fmla="*/ 416 w 418"/>
                  <a:gd name="T51" fmla="*/ 1236 h 1476"/>
                  <a:gd name="T52" fmla="*/ 417 w 418"/>
                  <a:gd name="T53" fmla="*/ 1225 h 1476"/>
                  <a:gd name="T54" fmla="*/ 417 w 418"/>
                  <a:gd name="T55" fmla="*/ 38 h 1476"/>
                  <a:gd name="T56" fmla="*/ 416 w 418"/>
                  <a:gd name="T57" fmla="*/ 28 h 1476"/>
                  <a:gd name="T58" fmla="*/ 414 w 418"/>
                  <a:gd name="T59" fmla="*/ 19 h 1476"/>
                  <a:gd name="T60" fmla="*/ 411 w 418"/>
                  <a:gd name="T61" fmla="*/ 11 h 1476"/>
                  <a:gd name="T62" fmla="*/ 407 w 418"/>
                  <a:gd name="T63" fmla="*/ 6 h 1476"/>
                  <a:gd name="T64" fmla="*/ 402 w 418"/>
                  <a:gd name="T65" fmla="*/ 2 h 1476"/>
                  <a:gd name="T66" fmla="*/ 395 w 418"/>
                  <a:gd name="T67" fmla="*/ 0 h 1476"/>
                  <a:gd name="T68" fmla="*/ 389 w 418"/>
                  <a:gd name="T69" fmla="*/ 0 h 1476"/>
                  <a:gd name="T70" fmla="*/ 382 w 418"/>
                  <a:gd name="T71" fmla="*/ 3 h 1476"/>
                  <a:gd name="T72" fmla="*/ 35 w 418"/>
                  <a:gd name="T73" fmla="*/ 179 h 147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18"/>
                  <a:gd name="T112" fmla="*/ 0 h 1476"/>
                  <a:gd name="T113" fmla="*/ 418 w 418"/>
                  <a:gd name="T114" fmla="*/ 1476 h 147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18" h="1476">
                    <a:moveTo>
                      <a:pt x="35" y="179"/>
                    </a:moveTo>
                    <a:lnTo>
                      <a:pt x="28" y="183"/>
                    </a:lnTo>
                    <a:lnTo>
                      <a:pt x="21" y="190"/>
                    </a:lnTo>
                    <a:lnTo>
                      <a:pt x="16" y="198"/>
                    </a:lnTo>
                    <a:lnTo>
                      <a:pt x="10" y="207"/>
                    </a:lnTo>
                    <a:lnTo>
                      <a:pt x="6" y="217"/>
                    </a:lnTo>
                    <a:lnTo>
                      <a:pt x="3" y="228"/>
                    </a:lnTo>
                    <a:lnTo>
                      <a:pt x="1" y="239"/>
                    </a:lnTo>
                    <a:lnTo>
                      <a:pt x="0" y="250"/>
                    </a:lnTo>
                    <a:lnTo>
                      <a:pt x="0" y="1437"/>
                    </a:lnTo>
                    <a:lnTo>
                      <a:pt x="1" y="1447"/>
                    </a:lnTo>
                    <a:lnTo>
                      <a:pt x="3" y="1456"/>
                    </a:lnTo>
                    <a:lnTo>
                      <a:pt x="6" y="1464"/>
                    </a:lnTo>
                    <a:lnTo>
                      <a:pt x="10" y="1470"/>
                    </a:lnTo>
                    <a:lnTo>
                      <a:pt x="16" y="1473"/>
                    </a:lnTo>
                    <a:lnTo>
                      <a:pt x="21" y="1475"/>
                    </a:lnTo>
                    <a:lnTo>
                      <a:pt x="28" y="1475"/>
                    </a:lnTo>
                    <a:lnTo>
                      <a:pt x="35" y="1473"/>
                    </a:lnTo>
                    <a:lnTo>
                      <a:pt x="382" y="1296"/>
                    </a:lnTo>
                    <a:lnTo>
                      <a:pt x="389" y="1292"/>
                    </a:lnTo>
                    <a:lnTo>
                      <a:pt x="395" y="1285"/>
                    </a:lnTo>
                    <a:lnTo>
                      <a:pt x="402" y="1277"/>
                    </a:lnTo>
                    <a:lnTo>
                      <a:pt x="407" y="1268"/>
                    </a:lnTo>
                    <a:lnTo>
                      <a:pt x="411" y="1258"/>
                    </a:lnTo>
                    <a:lnTo>
                      <a:pt x="414" y="1247"/>
                    </a:lnTo>
                    <a:lnTo>
                      <a:pt x="416" y="1236"/>
                    </a:lnTo>
                    <a:lnTo>
                      <a:pt x="417" y="1225"/>
                    </a:lnTo>
                    <a:lnTo>
                      <a:pt x="417" y="38"/>
                    </a:lnTo>
                    <a:lnTo>
                      <a:pt x="416" y="28"/>
                    </a:lnTo>
                    <a:lnTo>
                      <a:pt x="414" y="19"/>
                    </a:lnTo>
                    <a:lnTo>
                      <a:pt x="411" y="11"/>
                    </a:lnTo>
                    <a:lnTo>
                      <a:pt x="407" y="6"/>
                    </a:lnTo>
                    <a:lnTo>
                      <a:pt x="402" y="2"/>
                    </a:lnTo>
                    <a:lnTo>
                      <a:pt x="395" y="0"/>
                    </a:lnTo>
                    <a:lnTo>
                      <a:pt x="389" y="0"/>
                    </a:lnTo>
                    <a:lnTo>
                      <a:pt x="382" y="3"/>
                    </a:lnTo>
                    <a:lnTo>
                      <a:pt x="35" y="179"/>
                    </a:lnTo>
                  </a:path>
                </a:pathLst>
              </a:custGeom>
              <a:solidFill>
                <a:srgbClr val="C0C0C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3" name="Freeform 8"/>
              <p:cNvSpPr>
                <a:spLocks/>
              </p:cNvSpPr>
              <p:nvPr/>
            </p:nvSpPr>
            <p:spPr bwMode="auto">
              <a:xfrm>
                <a:off x="3798" y="953"/>
                <a:ext cx="557" cy="1720"/>
              </a:xfrm>
              <a:custGeom>
                <a:avLst/>
                <a:gdLst>
                  <a:gd name="T0" fmla="*/ 47 w 557"/>
                  <a:gd name="T1" fmla="*/ 239 h 1720"/>
                  <a:gd name="T2" fmla="*/ 37 w 557"/>
                  <a:gd name="T3" fmla="*/ 244 h 1720"/>
                  <a:gd name="T4" fmla="*/ 29 w 557"/>
                  <a:gd name="T5" fmla="*/ 252 h 1720"/>
                  <a:gd name="T6" fmla="*/ 21 w 557"/>
                  <a:gd name="T7" fmla="*/ 262 h 1720"/>
                  <a:gd name="T8" fmla="*/ 14 w 557"/>
                  <a:gd name="T9" fmla="*/ 273 h 1720"/>
                  <a:gd name="T10" fmla="*/ 9 w 557"/>
                  <a:gd name="T11" fmla="*/ 285 h 1720"/>
                  <a:gd name="T12" fmla="*/ 4 w 557"/>
                  <a:gd name="T13" fmla="*/ 297 h 1720"/>
                  <a:gd name="T14" fmla="*/ 2 w 557"/>
                  <a:gd name="T15" fmla="*/ 310 h 1720"/>
                  <a:gd name="T16" fmla="*/ 0 w 557"/>
                  <a:gd name="T17" fmla="*/ 323 h 1720"/>
                  <a:gd name="T18" fmla="*/ 0 w 557"/>
                  <a:gd name="T19" fmla="*/ 1677 h 1720"/>
                  <a:gd name="T20" fmla="*/ 2 w 557"/>
                  <a:gd name="T21" fmla="*/ 1689 h 1720"/>
                  <a:gd name="T22" fmla="*/ 4 w 557"/>
                  <a:gd name="T23" fmla="*/ 1699 h 1720"/>
                  <a:gd name="T24" fmla="*/ 9 w 557"/>
                  <a:gd name="T25" fmla="*/ 1707 h 1720"/>
                  <a:gd name="T26" fmla="*/ 14 w 557"/>
                  <a:gd name="T27" fmla="*/ 1713 h 1720"/>
                  <a:gd name="T28" fmla="*/ 21 w 557"/>
                  <a:gd name="T29" fmla="*/ 1717 h 1720"/>
                  <a:gd name="T30" fmla="*/ 29 w 557"/>
                  <a:gd name="T31" fmla="*/ 1719 h 1720"/>
                  <a:gd name="T32" fmla="*/ 37 w 557"/>
                  <a:gd name="T33" fmla="*/ 1718 h 1720"/>
                  <a:gd name="T34" fmla="*/ 47 w 557"/>
                  <a:gd name="T35" fmla="*/ 1714 h 1720"/>
                  <a:gd name="T36" fmla="*/ 510 w 557"/>
                  <a:gd name="T37" fmla="*/ 1480 h 1720"/>
                  <a:gd name="T38" fmla="*/ 519 w 557"/>
                  <a:gd name="T39" fmla="*/ 1474 h 1720"/>
                  <a:gd name="T40" fmla="*/ 528 w 557"/>
                  <a:gd name="T41" fmla="*/ 1466 h 1720"/>
                  <a:gd name="T42" fmla="*/ 536 w 557"/>
                  <a:gd name="T43" fmla="*/ 1456 h 1720"/>
                  <a:gd name="T44" fmla="*/ 542 w 557"/>
                  <a:gd name="T45" fmla="*/ 1445 h 1720"/>
                  <a:gd name="T46" fmla="*/ 548 w 557"/>
                  <a:gd name="T47" fmla="*/ 1434 h 1720"/>
                  <a:gd name="T48" fmla="*/ 553 w 557"/>
                  <a:gd name="T49" fmla="*/ 1421 h 1720"/>
                  <a:gd name="T50" fmla="*/ 555 w 557"/>
                  <a:gd name="T51" fmla="*/ 1408 h 1720"/>
                  <a:gd name="T52" fmla="*/ 556 w 557"/>
                  <a:gd name="T53" fmla="*/ 1396 h 1720"/>
                  <a:gd name="T54" fmla="*/ 556 w 557"/>
                  <a:gd name="T55" fmla="*/ 41 h 1720"/>
                  <a:gd name="T56" fmla="*/ 555 w 557"/>
                  <a:gd name="T57" fmla="*/ 30 h 1720"/>
                  <a:gd name="T58" fmla="*/ 553 w 557"/>
                  <a:gd name="T59" fmla="*/ 20 h 1720"/>
                  <a:gd name="T60" fmla="*/ 548 w 557"/>
                  <a:gd name="T61" fmla="*/ 12 h 1720"/>
                  <a:gd name="T62" fmla="*/ 542 w 557"/>
                  <a:gd name="T63" fmla="*/ 6 h 1720"/>
                  <a:gd name="T64" fmla="*/ 536 w 557"/>
                  <a:gd name="T65" fmla="*/ 2 h 1720"/>
                  <a:gd name="T66" fmla="*/ 528 w 557"/>
                  <a:gd name="T67" fmla="*/ 0 h 1720"/>
                  <a:gd name="T68" fmla="*/ 519 w 557"/>
                  <a:gd name="T69" fmla="*/ 1 h 1720"/>
                  <a:gd name="T70" fmla="*/ 510 w 557"/>
                  <a:gd name="T71" fmla="*/ 4 h 1720"/>
                  <a:gd name="T72" fmla="*/ 47 w 557"/>
                  <a:gd name="T73" fmla="*/ 239 h 172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57"/>
                  <a:gd name="T112" fmla="*/ 0 h 1720"/>
                  <a:gd name="T113" fmla="*/ 557 w 557"/>
                  <a:gd name="T114" fmla="*/ 1720 h 172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57" h="1720">
                    <a:moveTo>
                      <a:pt x="47" y="239"/>
                    </a:moveTo>
                    <a:lnTo>
                      <a:pt x="37" y="244"/>
                    </a:lnTo>
                    <a:lnTo>
                      <a:pt x="29" y="252"/>
                    </a:lnTo>
                    <a:lnTo>
                      <a:pt x="21" y="262"/>
                    </a:lnTo>
                    <a:lnTo>
                      <a:pt x="14" y="273"/>
                    </a:lnTo>
                    <a:lnTo>
                      <a:pt x="9" y="285"/>
                    </a:lnTo>
                    <a:lnTo>
                      <a:pt x="4" y="297"/>
                    </a:lnTo>
                    <a:lnTo>
                      <a:pt x="2" y="310"/>
                    </a:lnTo>
                    <a:lnTo>
                      <a:pt x="0" y="323"/>
                    </a:lnTo>
                    <a:lnTo>
                      <a:pt x="0" y="1677"/>
                    </a:lnTo>
                    <a:lnTo>
                      <a:pt x="2" y="1689"/>
                    </a:lnTo>
                    <a:lnTo>
                      <a:pt x="4" y="1699"/>
                    </a:lnTo>
                    <a:lnTo>
                      <a:pt x="9" y="1707"/>
                    </a:lnTo>
                    <a:lnTo>
                      <a:pt x="14" y="1713"/>
                    </a:lnTo>
                    <a:lnTo>
                      <a:pt x="21" y="1717"/>
                    </a:lnTo>
                    <a:lnTo>
                      <a:pt x="29" y="1719"/>
                    </a:lnTo>
                    <a:lnTo>
                      <a:pt x="37" y="1718"/>
                    </a:lnTo>
                    <a:lnTo>
                      <a:pt x="47" y="1714"/>
                    </a:lnTo>
                    <a:lnTo>
                      <a:pt x="510" y="1480"/>
                    </a:lnTo>
                    <a:lnTo>
                      <a:pt x="519" y="1474"/>
                    </a:lnTo>
                    <a:lnTo>
                      <a:pt x="528" y="1466"/>
                    </a:lnTo>
                    <a:lnTo>
                      <a:pt x="536" y="1456"/>
                    </a:lnTo>
                    <a:lnTo>
                      <a:pt x="542" y="1445"/>
                    </a:lnTo>
                    <a:lnTo>
                      <a:pt x="548" y="1434"/>
                    </a:lnTo>
                    <a:lnTo>
                      <a:pt x="553" y="1421"/>
                    </a:lnTo>
                    <a:lnTo>
                      <a:pt x="555" y="1408"/>
                    </a:lnTo>
                    <a:lnTo>
                      <a:pt x="556" y="1396"/>
                    </a:lnTo>
                    <a:lnTo>
                      <a:pt x="556" y="41"/>
                    </a:lnTo>
                    <a:lnTo>
                      <a:pt x="555" y="30"/>
                    </a:lnTo>
                    <a:lnTo>
                      <a:pt x="553" y="20"/>
                    </a:lnTo>
                    <a:lnTo>
                      <a:pt x="548" y="12"/>
                    </a:lnTo>
                    <a:lnTo>
                      <a:pt x="542" y="6"/>
                    </a:lnTo>
                    <a:lnTo>
                      <a:pt x="536" y="2"/>
                    </a:lnTo>
                    <a:lnTo>
                      <a:pt x="528" y="0"/>
                    </a:lnTo>
                    <a:lnTo>
                      <a:pt x="519" y="1"/>
                    </a:lnTo>
                    <a:lnTo>
                      <a:pt x="510" y="4"/>
                    </a:lnTo>
                    <a:lnTo>
                      <a:pt x="47" y="239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4" name="Freeform 9"/>
              <p:cNvSpPr>
                <a:spLocks/>
              </p:cNvSpPr>
              <p:nvPr/>
            </p:nvSpPr>
            <p:spPr bwMode="auto">
              <a:xfrm>
                <a:off x="3796" y="953"/>
                <a:ext cx="557" cy="1720"/>
              </a:xfrm>
              <a:custGeom>
                <a:avLst/>
                <a:gdLst>
                  <a:gd name="T0" fmla="*/ 47 w 557"/>
                  <a:gd name="T1" fmla="*/ 239 h 1720"/>
                  <a:gd name="T2" fmla="*/ 37 w 557"/>
                  <a:gd name="T3" fmla="*/ 244 h 1720"/>
                  <a:gd name="T4" fmla="*/ 29 w 557"/>
                  <a:gd name="T5" fmla="*/ 252 h 1720"/>
                  <a:gd name="T6" fmla="*/ 21 w 557"/>
                  <a:gd name="T7" fmla="*/ 262 h 1720"/>
                  <a:gd name="T8" fmla="*/ 14 w 557"/>
                  <a:gd name="T9" fmla="*/ 273 h 1720"/>
                  <a:gd name="T10" fmla="*/ 9 w 557"/>
                  <a:gd name="T11" fmla="*/ 285 h 1720"/>
                  <a:gd name="T12" fmla="*/ 4 w 557"/>
                  <a:gd name="T13" fmla="*/ 297 h 1720"/>
                  <a:gd name="T14" fmla="*/ 2 w 557"/>
                  <a:gd name="T15" fmla="*/ 310 h 1720"/>
                  <a:gd name="T16" fmla="*/ 0 w 557"/>
                  <a:gd name="T17" fmla="*/ 323 h 1720"/>
                  <a:gd name="T18" fmla="*/ 0 w 557"/>
                  <a:gd name="T19" fmla="*/ 1677 h 1720"/>
                  <a:gd name="T20" fmla="*/ 2 w 557"/>
                  <a:gd name="T21" fmla="*/ 1689 h 1720"/>
                  <a:gd name="T22" fmla="*/ 4 w 557"/>
                  <a:gd name="T23" fmla="*/ 1699 h 1720"/>
                  <a:gd name="T24" fmla="*/ 9 w 557"/>
                  <a:gd name="T25" fmla="*/ 1707 h 1720"/>
                  <a:gd name="T26" fmla="*/ 14 w 557"/>
                  <a:gd name="T27" fmla="*/ 1713 h 1720"/>
                  <a:gd name="T28" fmla="*/ 21 w 557"/>
                  <a:gd name="T29" fmla="*/ 1717 h 1720"/>
                  <a:gd name="T30" fmla="*/ 29 w 557"/>
                  <a:gd name="T31" fmla="*/ 1719 h 1720"/>
                  <a:gd name="T32" fmla="*/ 37 w 557"/>
                  <a:gd name="T33" fmla="*/ 1718 h 1720"/>
                  <a:gd name="T34" fmla="*/ 47 w 557"/>
                  <a:gd name="T35" fmla="*/ 1714 h 1720"/>
                  <a:gd name="T36" fmla="*/ 510 w 557"/>
                  <a:gd name="T37" fmla="*/ 1480 h 1720"/>
                  <a:gd name="T38" fmla="*/ 519 w 557"/>
                  <a:gd name="T39" fmla="*/ 1474 h 1720"/>
                  <a:gd name="T40" fmla="*/ 528 w 557"/>
                  <a:gd name="T41" fmla="*/ 1466 h 1720"/>
                  <a:gd name="T42" fmla="*/ 536 w 557"/>
                  <a:gd name="T43" fmla="*/ 1456 h 1720"/>
                  <a:gd name="T44" fmla="*/ 542 w 557"/>
                  <a:gd name="T45" fmla="*/ 1445 h 1720"/>
                  <a:gd name="T46" fmla="*/ 548 w 557"/>
                  <a:gd name="T47" fmla="*/ 1434 h 1720"/>
                  <a:gd name="T48" fmla="*/ 553 w 557"/>
                  <a:gd name="T49" fmla="*/ 1421 h 1720"/>
                  <a:gd name="T50" fmla="*/ 555 w 557"/>
                  <a:gd name="T51" fmla="*/ 1408 h 1720"/>
                  <a:gd name="T52" fmla="*/ 556 w 557"/>
                  <a:gd name="T53" fmla="*/ 1396 h 1720"/>
                  <a:gd name="T54" fmla="*/ 556 w 557"/>
                  <a:gd name="T55" fmla="*/ 41 h 1720"/>
                  <a:gd name="T56" fmla="*/ 555 w 557"/>
                  <a:gd name="T57" fmla="*/ 30 h 1720"/>
                  <a:gd name="T58" fmla="*/ 553 w 557"/>
                  <a:gd name="T59" fmla="*/ 20 h 1720"/>
                  <a:gd name="T60" fmla="*/ 548 w 557"/>
                  <a:gd name="T61" fmla="*/ 12 h 1720"/>
                  <a:gd name="T62" fmla="*/ 542 w 557"/>
                  <a:gd name="T63" fmla="*/ 6 h 1720"/>
                  <a:gd name="T64" fmla="*/ 536 w 557"/>
                  <a:gd name="T65" fmla="*/ 2 h 1720"/>
                  <a:gd name="T66" fmla="*/ 528 w 557"/>
                  <a:gd name="T67" fmla="*/ 0 h 1720"/>
                  <a:gd name="T68" fmla="*/ 519 w 557"/>
                  <a:gd name="T69" fmla="*/ 1 h 1720"/>
                  <a:gd name="T70" fmla="*/ 510 w 557"/>
                  <a:gd name="T71" fmla="*/ 4 h 1720"/>
                  <a:gd name="T72" fmla="*/ 47 w 557"/>
                  <a:gd name="T73" fmla="*/ 239 h 1720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57"/>
                  <a:gd name="T112" fmla="*/ 0 h 1720"/>
                  <a:gd name="T113" fmla="*/ 557 w 557"/>
                  <a:gd name="T114" fmla="*/ 1720 h 1720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57" h="1720">
                    <a:moveTo>
                      <a:pt x="47" y="239"/>
                    </a:moveTo>
                    <a:lnTo>
                      <a:pt x="37" y="244"/>
                    </a:lnTo>
                    <a:lnTo>
                      <a:pt x="29" y="252"/>
                    </a:lnTo>
                    <a:lnTo>
                      <a:pt x="21" y="262"/>
                    </a:lnTo>
                    <a:lnTo>
                      <a:pt x="14" y="273"/>
                    </a:lnTo>
                    <a:lnTo>
                      <a:pt x="9" y="285"/>
                    </a:lnTo>
                    <a:lnTo>
                      <a:pt x="4" y="297"/>
                    </a:lnTo>
                    <a:lnTo>
                      <a:pt x="2" y="310"/>
                    </a:lnTo>
                    <a:lnTo>
                      <a:pt x="0" y="323"/>
                    </a:lnTo>
                    <a:lnTo>
                      <a:pt x="0" y="1677"/>
                    </a:lnTo>
                    <a:lnTo>
                      <a:pt x="2" y="1689"/>
                    </a:lnTo>
                    <a:lnTo>
                      <a:pt x="4" y="1699"/>
                    </a:lnTo>
                    <a:lnTo>
                      <a:pt x="9" y="1707"/>
                    </a:lnTo>
                    <a:lnTo>
                      <a:pt x="14" y="1713"/>
                    </a:lnTo>
                    <a:lnTo>
                      <a:pt x="21" y="1717"/>
                    </a:lnTo>
                    <a:lnTo>
                      <a:pt x="29" y="1719"/>
                    </a:lnTo>
                    <a:lnTo>
                      <a:pt x="37" y="1718"/>
                    </a:lnTo>
                    <a:lnTo>
                      <a:pt x="47" y="1714"/>
                    </a:lnTo>
                    <a:lnTo>
                      <a:pt x="510" y="1480"/>
                    </a:lnTo>
                    <a:lnTo>
                      <a:pt x="519" y="1474"/>
                    </a:lnTo>
                    <a:lnTo>
                      <a:pt x="528" y="1466"/>
                    </a:lnTo>
                    <a:lnTo>
                      <a:pt x="536" y="1456"/>
                    </a:lnTo>
                    <a:lnTo>
                      <a:pt x="542" y="1445"/>
                    </a:lnTo>
                    <a:lnTo>
                      <a:pt x="548" y="1434"/>
                    </a:lnTo>
                    <a:lnTo>
                      <a:pt x="553" y="1421"/>
                    </a:lnTo>
                    <a:lnTo>
                      <a:pt x="555" y="1408"/>
                    </a:lnTo>
                    <a:lnTo>
                      <a:pt x="556" y="1396"/>
                    </a:lnTo>
                    <a:lnTo>
                      <a:pt x="556" y="41"/>
                    </a:lnTo>
                    <a:lnTo>
                      <a:pt x="555" y="30"/>
                    </a:lnTo>
                    <a:lnTo>
                      <a:pt x="553" y="20"/>
                    </a:lnTo>
                    <a:lnTo>
                      <a:pt x="548" y="12"/>
                    </a:lnTo>
                    <a:lnTo>
                      <a:pt x="542" y="6"/>
                    </a:lnTo>
                    <a:lnTo>
                      <a:pt x="536" y="2"/>
                    </a:lnTo>
                    <a:lnTo>
                      <a:pt x="528" y="0"/>
                    </a:lnTo>
                    <a:lnTo>
                      <a:pt x="519" y="1"/>
                    </a:lnTo>
                    <a:lnTo>
                      <a:pt x="510" y="4"/>
                    </a:lnTo>
                    <a:lnTo>
                      <a:pt x="47" y="239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5" name="Freeform 10"/>
              <p:cNvSpPr>
                <a:spLocks/>
              </p:cNvSpPr>
              <p:nvPr/>
            </p:nvSpPr>
            <p:spPr bwMode="auto">
              <a:xfrm>
                <a:off x="3868" y="1075"/>
                <a:ext cx="418" cy="1476"/>
              </a:xfrm>
              <a:custGeom>
                <a:avLst/>
                <a:gdLst>
                  <a:gd name="T0" fmla="*/ 35 w 418"/>
                  <a:gd name="T1" fmla="*/ 178 h 1476"/>
                  <a:gd name="T2" fmla="*/ 28 w 418"/>
                  <a:gd name="T3" fmla="*/ 183 h 1476"/>
                  <a:gd name="T4" fmla="*/ 21 w 418"/>
                  <a:gd name="T5" fmla="*/ 189 h 1476"/>
                  <a:gd name="T6" fmla="*/ 15 w 418"/>
                  <a:gd name="T7" fmla="*/ 197 h 1476"/>
                  <a:gd name="T8" fmla="*/ 10 w 418"/>
                  <a:gd name="T9" fmla="*/ 206 h 1476"/>
                  <a:gd name="T10" fmla="*/ 5 w 418"/>
                  <a:gd name="T11" fmla="*/ 216 h 1476"/>
                  <a:gd name="T12" fmla="*/ 2 w 418"/>
                  <a:gd name="T13" fmla="*/ 227 h 1476"/>
                  <a:gd name="T14" fmla="*/ 0 w 418"/>
                  <a:gd name="T15" fmla="*/ 238 h 1476"/>
                  <a:gd name="T16" fmla="*/ 0 w 418"/>
                  <a:gd name="T17" fmla="*/ 249 h 1476"/>
                  <a:gd name="T18" fmla="*/ 0 w 418"/>
                  <a:gd name="T19" fmla="*/ 1437 h 1476"/>
                  <a:gd name="T20" fmla="*/ 0 w 418"/>
                  <a:gd name="T21" fmla="*/ 1447 h 1476"/>
                  <a:gd name="T22" fmla="*/ 2 w 418"/>
                  <a:gd name="T23" fmla="*/ 1456 h 1476"/>
                  <a:gd name="T24" fmla="*/ 5 w 418"/>
                  <a:gd name="T25" fmla="*/ 1463 h 1476"/>
                  <a:gd name="T26" fmla="*/ 10 w 418"/>
                  <a:gd name="T27" fmla="*/ 1469 h 1476"/>
                  <a:gd name="T28" fmla="*/ 15 w 418"/>
                  <a:gd name="T29" fmla="*/ 1473 h 1476"/>
                  <a:gd name="T30" fmla="*/ 21 w 418"/>
                  <a:gd name="T31" fmla="*/ 1475 h 1476"/>
                  <a:gd name="T32" fmla="*/ 28 w 418"/>
                  <a:gd name="T33" fmla="*/ 1474 h 1476"/>
                  <a:gd name="T34" fmla="*/ 35 w 418"/>
                  <a:gd name="T35" fmla="*/ 1472 h 1476"/>
                  <a:gd name="T36" fmla="*/ 382 w 418"/>
                  <a:gd name="T37" fmla="*/ 1296 h 1476"/>
                  <a:gd name="T38" fmla="*/ 389 w 418"/>
                  <a:gd name="T39" fmla="*/ 1292 h 1476"/>
                  <a:gd name="T40" fmla="*/ 395 w 418"/>
                  <a:gd name="T41" fmla="*/ 1285 h 1476"/>
                  <a:gd name="T42" fmla="*/ 401 w 418"/>
                  <a:gd name="T43" fmla="*/ 1277 h 1476"/>
                  <a:gd name="T44" fmla="*/ 406 w 418"/>
                  <a:gd name="T45" fmla="*/ 1268 h 1476"/>
                  <a:gd name="T46" fmla="*/ 411 w 418"/>
                  <a:gd name="T47" fmla="*/ 1258 h 1476"/>
                  <a:gd name="T48" fmla="*/ 414 w 418"/>
                  <a:gd name="T49" fmla="*/ 1247 h 1476"/>
                  <a:gd name="T50" fmla="*/ 416 w 418"/>
                  <a:gd name="T51" fmla="*/ 1236 h 1476"/>
                  <a:gd name="T52" fmla="*/ 417 w 418"/>
                  <a:gd name="T53" fmla="*/ 1225 h 1476"/>
                  <a:gd name="T54" fmla="*/ 417 w 418"/>
                  <a:gd name="T55" fmla="*/ 38 h 1476"/>
                  <a:gd name="T56" fmla="*/ 416 w 418"/>
                  <a:gd name="T57" fmla="*/ 28 h 1476"/>
                  <a:gd name="T58" fmla="*/ 414 w 418"/>
                  <a:gd name="T59" fmla="*/ 19 h 1476"/>
                  <a:gd name="T60" fmla="*/ 411 w 418"/>
                  <a:gd name="T61" fmla="*/ 11 h 1476"/>
                  <a:gd name="T62" fmla="*/ 406 w 418"/>
                  <a:gd name="T63" fmla="*/ 6 h 1476"/>
                  <a:gd name="T64" fmla="*/ 401 w 418"/>
                  <a:gd name="T65" fmla="*/ 2 h 1476"/>
                  <a:gd name="T66" fmla="*/ 395 w 418"/>
                  <a:gd name="T67" fmla="*/ 0 h 1476"/>
                  <a:gd name="T68" fmla="*/ 389 w 418"/>
                  <a:gd name="T69" fmla="*/ 0 h 1476"/>
                  <a:gd name="T70" fmla="*/ 382 w 418"/>
                  <a:gd name="T71" fmla="*/ 2 h 1476"/>
                  <a:gd name="T72" fmla="*/ 35 w 418"/>
                  <a:gd name="T73" fmla="*/ 178 h 147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18"/>
                  <a:gd name="T112" fmla="*/ 0 h 1476"/>
                  <a:gd name="T113" fmla="*/ 418 w 418"/>
                  <a:gd name="T114" fmla="*/ 1476 h 147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18" h="1476">
                    <a:moveTo>
                      <a:pt x="35" y="178"/>
                    </a:moveTo>
                    <a:lnTo>
                      <a:pt x="28" y="183"/>
                    </a:lnTo>
                    <a:lnTo>
                      <a:pt x="21" y="189"/>
                    </a:lnTo>
                    <a:lnTo>
                      <a:pt x="15" y="197"/>
                    </a:lnTo>
                    <a:lnTo>
                      <a:pt x="10" y="206"/>
                    </a:lnTo>
                    <a:lnTo>
                      <a:pt x="5" y="216"/>
                    </a:lnTo>
                    <a:lnTo>
                      <a:pt x="2" y="227"/>
                    </a:lnTo>
                    <a:lnTo>
                      <a:pt x="0" y="238"/>
                    </a:lnTo>
                    <a:lnTo>
                      <a:pt x="0" y="249"/>
                    </a:lnTo>
                    <a:lnTo>
                      <a:pt x="0" y="1437"/>
                    </a:lnTo>
                    <a:lnTo>
                      <a:pt x="0" y="1447"/>
                    </a:lnTo>
                    <a:lnTo>
                      <a:pt x="2" y="1456"/>
                    </a:lnTo>
                    <a:lnTo>
                      <a:pt x="5" y="1463"/>
                    </a:lnTo>
                    <a:lnTo>
                      <a:pt x="10" y="1469"/>
                    </a:lnTo>
                    <a:lnTo>
                      <a:pt x="15" y="1473"/>
                    </a:lnTo>
                    <a:lnTo>
                      <a:pt x="21" y="1475"/>
                    </a:lnTo>
                    <a:lnTo>
                      <a:pt x="28" y="1474"/>
                    </a:lnTo>
                    <a:lnTo>
                      <a:pt x="35" y="1472"/>
                    </a:lnTo>
                    <a:lnTo>
                      <a:pt x="382" y="1296"/>
                    </a:lnTo>
                    <a:lnTo>
                      <a:pt x="389" y="1292"/>
                    </a:lnTo>
                    <a:lnTo>
                      <a:pt x="395" y="1285"/>
                    </a:lnTo>
                    <a:lnTo>
                      <a:pt x="401" y="1277"/>
                    </a:lnTo>
                    <a:lnTo>
                      <a:pt x="406" y="1268"/>
                    </a:lnTo>
                    <a:lnTo>
                      <a:pt x="411" y="1258"/>
                    </a:lnTo>
                    <a:lnTo>
                      <a:pt x="414" y="1247"/>
                    </a:lnTo>
                    <a:lnTo>
                      <a:pt x="416" y="1236"/>
                    </a:lnTo>
                    <a:lnTo>
                      <a:pt x="417" y="1225"/>
                    </a:lnTo>
                    <a:lnTo>
                      <a:pt x="417" y="38"/>
                    </a:lnTo>
                    <a:lnTo>
                      <a:pt x="416" y="28"/>
                    </a:lnTo>
                    <a:lnTo>
                      <a:pt x="414" y="19"/>
                    </a:lnTo>
                    <a:lnTo>
                      <a:pt x="411" y="11"/>
                    </a:lnTo>
                    <a:lnTo>
                      <a:pt x="406" y="6"/>
                    </a:lnTo>
                    <a:lnTo>
                      <a:pt x="401" y="2"/>
                    </a:lnTo>
                    <a:lnTo>
                      <a:pt x="395" y="0"/>
                    </a:lnTo>
                    <a:lnTo>
                      <a:pt x="389" y="0"/>
                    </a:lnTo>
                    <a:lnTo>
                      <a:pt x="382" y="2"/>
                    </a:lnTo>
                    <a:lnTo>
                      <a:pt x="35" y="178"/>
                    </a:lnTo>
                  </a:path>
                </a:pathLst>
              </a:custGeom>
              <a:solidFill>
                <a:srgbClr val="808080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16406" name="Freeform 11"/>
              <p:cNvSpPr>
                <a:spLocks/>
              </p:cNvSpPr>
              <p:nvPr/>
            </p:nvSpPr>
            <p:spPr bwMode="auto">
              <a:xfrm>
                <a:off x="3866" y="1091"/>
                <a:ext cx="383" cy="1408"/>
              </a:xfrm>
              <a:custGeom>
                <a:avLst/>
                <a:gdLst>
                  <a:gd name="T0" fmla="*/ 32 w 383"/>
                  <a:gd name="T1" fmla="*/ 166 h 1408"/>
                  <a:gd name="T2" fmla="*/ 26 w 383"/>
                  <a:gd name="T3" fmla="*/ 170 h 1408"/>
                  <a:gd name="T4" fmla="*/ 19 w 383"/>
                  <a:gd name="T5" fmla="*/ 176 h 1408"/>
                  <a:gd name="T6" fmla="*/ 14 w 383"/>
                  <a:gd name="T7" fmla="*/ 183 h 1408"/>
                  <a:gd name="T8" fmla="*/ 9 w 383"/>
                  <a:gd name="T9" fmla="*/ 192 h 1408"/>
                  <a:gd name="T10" fmla="*/ 5 w 383"/>
                  <a:gd name="T11" fmla="*/ 202 h 1408"/>
                  <a:gd name="T12" fmla="*/ 2 w 383"/>
                  <a:gd name="T13" fmla="*/ 212 h 1408"/>
                  <a:gd name="T14" fmla="*/ 0 w 383"/>
                  <a:gd name="T15" fmla="*/ 223 h 1408"/>
                  <a:gd name="T16" fmla="*/ 0 w 383"/>
                  <a:gd name="T17" fmla="*/ 233 h 1408"/>
                  <a:gd name="T18" fmla="*/ 0 w 383"/>
                  <a:gd name="T19" fmla="*/ 1370 h 1408"/>
                  <a:gd name="T20" fmla="*/ 0 w 383"/>
                  <a:gd name="T21" fmla="*/ 1380 h 1408"/>
                  <a:gd name="T22" fmla="*/ 2 w 383"/>
                  <a:gd name="T23" fmla="*/ 1389 h 1408"/>
                  <a:gd name="T24" fmla="*/ 5 w 383"/>
                  <a:gd name="T25" fmla="*/ 1396 h 1408"/>
                  <a:gd name="T26" fmla="*/ 9 w 383"/>
                  <a:gd name="T27" fmla="*/ 1401 h 1408"/>
                  <a:gd name="T28" fmla="*/ 14 w 383"/>
                  <a:gd name="T29" fmla="*/ 1405 h 1408"/>
                  <a:gd name="T30" fmla="*/ 19 w 383"/>
                  <a:gd name="T31" fmla="*/ 1407 h 1408"/>
                  <a:gd name="T32" fmla="*/ 26 w 383"/>
                  <a:gd name="T33" fmla="*/ 1407 h 1408"/>
                  <a:gd name="T34" fmla="*/ 32 w 383"/>
                  <a:gd name="T35" fmla="*/ 1405 h 1408"/>
                  <a:gd name="T36" fmla="*/ 72 w 383"/>
                  <a:gd name="T37" fmla="*/ 1383 h 1408"/>
                  <a:gd name="T38" fmla="*/ 113 w 383"/>
                  <a:gd name="T39" fmla="*/ 1363 h 1408"/>
                  <a:gd name="T40" fmla="*/ 197 w 383"/>
                  <a:gd name="T41" fmla="*/ 1320 h 1408"/>
                  <a:gd name="T42" fmla="*/ 281 w 383"/>
                  <a:gd name="T43" fmla="*/ 1277 h 1408"/>
                  <a:gd name="T44" fmla="*/ 322 w 383"/>
                  <a:gd name="T45" fmla="*/ 1256 h 1408"/>
                  <a:gd name="T46" fmla="*/ 362 w 383"/>
                  <a:gd name="T47" fmla="*/ 1235 h 1408"/>
                  <a:gd name="T48" fmla="*/ 368 w 383"/>
                  <a:gd name="T49" fmla="*/ 1230 h 1408"/>
                  <a:gd name="T50" fmla="*/ 373 w 383"/>
                  <a:gd name="T51" fmla="*/ 1224 h 1408"/>
                  <a:gd name="T52" fmla="*/ 376 w 383"/>
                  <a:gd name="T53" fmla="*/ 1217 h 1408"/>
                  <a:gd name="T54" fmla="*/ 379 w 383"/>
                  <a:gd name="T55" fmla="*/ 1209 h 1408"/>
                  <a:gd name="T56" fmla="*/ 380 w 383"/>
                  <a:gd name="T57" fmla="*/ 1200 h 1408"/>
                  <a:gd name="T58" fmla="*/ 381 w 383"/>
                  <a:gd name="T59" fmla="*/ 1190 h 1408"/>
                  <a:gd name="T60" fmla="*/ 382 w 383"/>
                  <a:gd name="T61" fmla="*/ 1169 h 1408"/>
                  <a:gd name="T62" fmla="*/ 382 w 383"/>
                  <a:gd name="T63" fmla="*/ 31 h 1408"/>
                  <a:gd name="T64" fmla="*/ 381 w 383"/>
                  <a:gd name="T65" fmla="*/ 22 h 1408"/>
                  <a:gd name="T66" fmla="*/ 379 w 383"/>
                  <a:gd name="T67" fmla="*/ 14 h 1408"/>
                  <a:gd name="T68" fmla="*/ 374 w 383"/>
                  <a:gd name="T69" fmla="*/ 8 h 1408"/>
                  <a:gd name="T70" fmla="*/ 369 w 383"/>
                  <a:gd name="T71" fmla="*/ 4 h 1408"/>
                  <a:gd name="T72" fmla="*/ 363 w 383"/>
                  <a:gd name="T73" fmla="*/ 1 h 1408"/>
                  <a:gd name="T74" fmla="*/ 356 w 383"/>
                  <a:gd name="T75" fmla="*/ 0 h 1408"/>
                  <a:gd name="T76" fmla="*/ 350 w 383"/>
                  <a:gd name="T77" fmla="*/ 1 h 1408"/>
                  <a:gd name="T78" fmla="*/ 343 w 383"/>
                  <a:gd name="T79" fmla="*/ 3 h 1408"/>
                  <a:gd name="T80" fmla="*/ 264 w 383"/>
                  <a:gd name="T81" fmla="*/ 44 h 1408"/>
                  <a:gd name="T82" fmla="*/ 187 w 383"/>
                  <a:gd name="T83" fmla="*/ 84 h 1408"/>
                  <a:gd name="T84" fmla="*/ 110 w 383"/>
                  <a:gd name="T85" fmla="*/ 124 h 1408"/>
                  <a:gd name="T86" fmla="*/ 32 w 383"/>
                  <a:gd name="T87" fmla="*/ 166 h 140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83"/>
                  <a:gd name="T133" fmla="*/ 0 h 1408"/>
                  <a:gd name="T134" fmla="*/ 383 w 383"/>
                  <a:gd name="T135" fmla="*/ 1408 h 140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83" h="1408">
                    <a:moveTo>
                      <a:pt x="32" y="166"/>
                    </a:moveTo>
                    <a:lnTo>
                      <a:pt x="26" y="170"/>
                    </a:lnTo>
                    <a:lnTo>
                      <a:pt x="19" y="176"/>
                    </a:lnTo>
                    <a:lnTo>
                      <a:pt x="14" y="183"/>
                    </a:lnTo>
                    <a:lnTo>
                      <a:pt x="9" y="192"/>
                    </a:lnTo>
                    <a:lnTo>
                      <a:pt x="5" y="202"/>
                    </a:lnTo>
                    <a:lnTo>
                      <a:pt x="2" y="212"/>
                    </a:lnTo>
                    <a:lnTo>
                      <a:pt x="0" y="223"/>
                    </a:lnTo>
                    <a:lnTo>
                      <a:pt x="0" y="233"/>
                    </a:lnTo>
                    <a:lnTo>
                      <a:pt x="0" y="1370"/>
                    </a:lnTo>
                    <a:lnTo>
                      <a:pt x="0" y="1380"/>
                    </a:lnTo>
                    <a:lnTo>
                      <a:pt x="2" y="1389"/>
                    </a:lnTo>
                    <a:lnTo>
                      <a:pt x="5" y="1396"/>
                    </a:lnTo>
                    <a:lnTo>
                      <a:pt x="9" y="1401"/>
                    </a:lnTo>
                    <a:lnTo>
                      <a:pt x="14" y="1405"/>
                    </a:lnTo>
                    <a:lnTo>
                      <a:pt x="19" y="1407"/>
                    </a:lnTo>
                    <a:lnTo>
                      <a:pt x="26" y="1407"/>
                    </a:lnTo>
                    <a:lnTo>
                      <a:pt x="32" y="1405"/>
                    </a:lnTo>
                    <a:lnTo>
                      <a:pt x="72" y="1383"/>
                    </a:lnTo>
                    <a:lnTo>
                      <a:pt x="113" y="1363"/>
                    </a:lnTo>
                    <a:lnTo>
                      <a:pt x="197" y="1320"/>
                    </a:lnTo>
                    <a:lnTo>
                      <a:pt x="281" y="1277"/>
                    </a:lnTo>
                    <a:lnTo>
                      <a:pt x="322" y="1256"/>
                    </a:lnTo>
                    <a:lnTo>
                      <a:pt x="362" y="1235"/>
                    </a:lnTo>
                    <a:lnTo>
                      <a:pt x="368" y="1230"/>
                    </a:lnTo>
                    <a:lnTo>
                      <a:pt x="373" y="1224"/>
                    </a:lnTo>
                    <a:lnTo>
                      <a:pt x="376" y="1217"/>
                    </a:lnTo>
                    <a:lnTo>
                      <a:pt x="379" y="1209"/>
                    </a:lnTo>
                    <a:lnTo>
                      <a:pt x="380" y="1200"/>
                    </a:lnTo>
                    <a:lnTo>
                      <a:pt x="381" y="1190"/>
                    </a:lnTo>
                    <a:lnTo>
                      <a:pt x="382" y="1169"/>
                    </a:lnTo>
                    <a:lnTo>
                      <a:pt x="382" y="31"/>
                    </a:lnTo>
                    <a:lnTo>
                      <a:pt x="381" y="22"/>
                    </a:lnTo>
                    <a:lnTo>
                      <a:pt x="379" y="14"/>
                    </a:lnTo>
                    <a:lnTo>
                      <a:pt x="374" y="8"/>
                    </a:lnTo>
                    <a:lnTo>
                      <a:pt x="369" y="4"/>
                    </a:lnTo>
                    <a:lnTo>
                      <a:pt x="363" y="1"/>
                    </a:lnTo>
                    <a:lnTo>
                      <a:pt x="356" y="0"/>
                    </a:lnTo>
                    <a:lnTo>
                      <a:pt x="350" y="1"/>
                    </a:lnTo>
                    <a:lnTo>
                      <a:pt x="343" y="3"/>
                    </a:lnTo>
                    <a:lnTo>
                      <a:pt x="264" y="44"/>
                    </a:lnTo>
                    <a:lnTo>
                      <a:pt x="187" y="84"/>
                    </a:lnTo>
                    <a:lnTo>
                      <a:pt x="110" y="124"/>
                    </a:lnTo>
                    <a:lnTo>
                      <a:pt x="32" y="166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grpSp>
            <p:nvGrpSpPr>
              <p:cNvPr id="16407" name="Group 12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52" name="Freeform 13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53" name="Freeform 14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54" name="Freeform 15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08" name="Group 16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49" name="Freeform 17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50" name="Freeform 18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51" name="Freeform 19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09" name="Group 20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46" name="Freeform 21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7" name="Freeform 22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8" name="Freeform 23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0" name="Group 24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43" name="Freeform 25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4" name="Freeform 26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5" name="Freeform 27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1" name="Group 28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40" name="Freeform 29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1" name="Freeform 30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42" name="Freeform 31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2" name="Group 32"/>
              <p:cNvGrpSpPr>
                <a:grpSpLocks/>
              </p:cNvGrpSpPr>
              <p:nvPr/>
            </p:nvGrpSpPr>
            <p:grpSpPr bwMode="auto">
              <a:xfrm>
                <a:off x="4039" y="1023"/>
                <a:ext cx="876" cy="2174"/>
                <a:chOff x="576" y="1536"/>
                <a:chExt cx="876" cy="2174"/>
              </a:xfrm>
            </p:grpSpPr>
            <p:sp>
              <p:nvSpPr>
                <p:cNvPr id="16437" name="Freeform 33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8" name="Freeform 34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9" name="Freeform 35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40404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3" name="Group 36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34" name="Freeform 37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5" name="Freeform 38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6" name="Freeform 39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4" name="Group 40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31" name="Freeform 41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2" name="Freeform 42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3" name="Freeform 43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5" name="Group 44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28" name="Freeform 45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9" name="Freeform 46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30" name="Freeform 47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6" name="Group 48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25" name="Freeform 49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6" name="Freeform 50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7" name="Freeform 51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7" name="Group 52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22" name="Freeform 53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3" name="Freeform 54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4" name="Freeform 55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  <p:grpSp>
            <p:nvGrpSpPr>
              <p:cNvPr id="16418" name="Group 56"/>
              <p:cNvGrpSpPr>
                <a:grpSpLocks/>
              </p:cNvGrpSpPr>
              <p:nvPr/>
            </p:nvGrpSpPr>
            <p:grpSpPr bwMode="auto">
              <a:xfrm flipH="1" flipV="1">
                <a:off x="4051" y="879"/>
                <a:ext cx="876" cy="2174"/>
                <a:chOff x="576" y="1536"/>
                <a:chExt cx="876" cy="2174"/>
              </a:xfrm>
            </p:grpSpPr>
            <p:sp>
              <p:nvSpPr>
                <p:cNvPr id="16419" name="Freeform 57"/>
                <p:cNvSpPr>
                  <a:spLocks/>
                </p:cNvSpPr>
                <p:nvPr/>
              </p:nvSpPr>
              <p:spPr bwMode="auto">
                <a:xfrm>
                  <a:off x="576" y="1615"/>
                  <a:ext cx="446" cy="1441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0" name="Freeform 58"/>
                <p:cNvSpPr>
                  <a:spLocks/>
                </p:cNvSpPr>
                <p:nvPr/>
              </p:nvSpPr>
              <p:spPr bwMode="auto">
                <a:xfrm>
                  <a:off x="785" y="1536"/>
                  <a:ext cx="667" cy="2174"/>
                </a:xfrm>
                <a:custGeom>
                  <a:avLst/>
                  <a:gdLst>
                    <a:gd name="T0" fmla="*/ 2 w 667"/>
                    <a:gd name="T1" fmla="*/ 1232 h 2174"/>
                    <a:gd name="T2" fmla="*/ 11 w 667"/>
                    <a:gd name="T3" fmla="*/ 1392 h 2174"/>
                    <a:gd name="T4" fmla="*/ 26 w 667"/>
                    <a:gd name="T5" fmla="*/ 1541 h 2174"/>
                    <a:gd name="T6" fmla="*/ 48 w 667"/>
                    <a:gd name="T7" fmla="*/ 1680 h 2174"/>
                    <a:gd name="T8" fmla="*/ 76 w 667"/>
                    <a:gd name="T9" fmla="*/ 1804 h 2174"/>
                    <a:gd name="T10" fmla="*/ 109 w 667"/>
                    <a:gd name="T11" fmla="*/ 1914 h 2174"/>
                    <a:gd name="T12" fmla="*/ 147 w 667"/>
                    <a:gd name="T13" fmla="*/ 2007 h 2174"/>
                    <a:gd name="T14" fmla="*/ 189 w 667"/>
                    <a:gd name="T15" fmla="*/ 2080 h 2174"/>
                    <a:gd name="T16" fmla="*/ 234 w 667"/>
                    <a:gd name="T17" fmla="*/ 2134 h 2174"/>
                    <a:gd name="T18" fmla="*/ 282 w 667"/>
                    <a:gd name="T19" fmla="*/ 2165 h 2174"/>
                    <a:gd name="T20" fmla="*/ 333 w 667"/>
                    <a:gd name="T21" fmla="*/ 2173 h 2174"/>
                    <a:gd name="T22" fmla="*/ 383 w 667"/>
                    <a:gd name="T23" fmla="*/ 2155 h 2174"/>
                    <a:gd name="T24" fmla="*/ 432 w 667"/>
                    <a:gd name="T25" fmla="*/ 2113 h 2174"/>
                    <a:gd name="T26" fmla="*/ 477 w 667"/>
                    <a:gd name="T27" fmla="*/ 2051 h 2174"/>
                    <a:gd name="T28" fmla="*/ 519 w 667"/>
                    <a:gd name="T29" fmla="*/ 1968 h 2174"/>
                    <a:gd name="T30" fmla="*/ 557 w 667"/>
                    <a:gd name="T31" fmla="*/ 1867 h 2174"/>
                    <a:gd name="T32" fmla="*/ 590 w 667"/>
                    <a:gd name="T33" fmla="*/ 1750 h 2174"/>
                    <a:gd name="T34" fmla="*/ 617 w 667"/>
                    <a:gd name="T35" fmla="*/ 1620 h 2174"/>
                    <a:gd name="T36" fmla="*/ 640 w 667"/>
                    <a:gd name="T37" fmla="*/ 1477 h 2174"/>
                    <a:gd name="T38" fmla="*/ 655 w 667"/>
                    <a:gd name="T39" fmla="*/ 1324 h 2174"/>
                    <a:gd name="T40" fmla="*/ 664 w 667"/>
                    <a:gd name="T41" fmla="*/ 1163 h 2174"/>
                    <a:gd name="T42" fmla="*/ 665 w 667"/>
                    <a:gd name="T43" fmla="*/ 996 h 2174"/>
                    <a:gd name="T44" fmla="*/ 659 w 667"/>
                    <a:gd name="T45" fmla="*/ 833 h 2174"/>
                    <a:gd name="T46" fmla="*/ 645 w 667"/>
                    <a:gd name="T47" fmla="*/ 681 h 2174"/>
                    <a:gd name="T48" fmla="*/ 625 w 667"/>
                    <a:gd name="T49" fmla="*/ 538 h 2174"/>
                    <a:gd name="T50" fmla="*/ 599 w 667"/>
                    <a:gd name="T51" fmla="*/ 409 h 2174"/>
                    <a:gd name="T52" fmla="*/ 568 w 667"/>
                    <a:gd name="T53" fmla="*/ 294 h 2174"/>
                    <a:gd name="T54" fmla="*/ 532 w 667"/>
                    <a:gd name="T55" fmla="*/ 196 h 2174"/>
                    <a:gd name="T56" fmla="*/ 491 w 667"/>
                    <a:gd name="T57" fmla="*/ 115 h 2174"/>
                    <a:gd name="T58" fmla="*/ 447 w 667"/>
                    <a:gd name="T59" fmla="*/ 55 h 2174"/>
                    <a:gd name="T60" fmla="*/ 399 w 667"/>
                    <a:gd name="T61" fmla="*/ 15 h 2174"/>
                    <a:gd name="T62" fmla="*/ 350 w 667"/>
                    <a:gd name="T63" fmla="*/ 0 h 2174"/>
                    <a:gd name="T64" fmla="*/ 299 w 667"/>
                    <a:gd name="T65" fmla="*/ 10 h 2174"/>
                    <a:gd name="T66" fmla="*/ 250 w 667"/>
                    <a:gd name="T67" fmla="*/ 44 h 2174"/>
                    <a:gd name="T68" fmla="*/ 203 w 667"/>
                    <a:gd name="T69" fmla="*/ 99 h 2174"/>
                    <a:gd name="T70" fmla="*/ 160 w 667"/>
                    <a:gd name="T71" fmla="*/ 176 h 2174"/>
                    <a:gd name="T72" fmla="*/ 121 w 667"/>
                    <a:gd name="T73" fmla="*/ 271 h 2174"/>
                    <a:gd name="T74" fmla="*/ 87 w 667"/>
                    <a:gd name="T75" fmla="*/ 382 h 2174"/>
                    <a:gd name="T76" fmla="*/ 57 w 667"/>
                    <a:gd name="T77" fmla="*/ 508 h 2174"/>
                    <a:gd name="T78" fmla="*/ 33 w 667"/>
                    <a:gd name="T79" fmla="*/ 647 h 2174"/>
                    <a:gd name="T80" fmla="*/ 15 w 667"/>
                    <a:gd name="T81" fmla="*/ 797 h 2174"/>
                    <a:gd name="T82" fmla="*/ 4 w 667"/>
                    <a:gd name="T83" fmla="*/ 955 h 2174"/>
                    <a:gd name="T84" fmla="*/ 0 w 667"/>
                    <a:gd name="T85" fmla="*/ 1121 h 217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67"/>
                    <a:gd name="T130" fmla="*/ 0 h 2174"/>
                    <a:gd name="T131" fmla="*/ 667 w 667"/>
                    <a:gd name="T132" fmla="*/ 2174 h 217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67" h="2174">
                      <a:moveTo>
                        <a:pt x="0" y="1121"/>
                      </a:moveTo>
                      <a:lnTo>
                        <a:pt x="1" y="1177"/>
                      </a:lnTo>
                      <a:lnTo>
                        <a:pt x="2" y="1232"/>
                      </a:lnTo>
                      <a:lnTo>
                        <a:pt x="4" y="1286"/>
                      </a:lnTo>
                      <a:lnTo>
                        <a:pt x="7" y="1340"/>
                      </a:lnTo>
                      <a:lnTo>
                        <a:pt x="11" y="1392"/>
                      </a:lnTo>
                      <a:lnTo>
                        <a:pt x="15" y="1443"/>
                      </a:lnTo>
                      <a:lnTo>
                        <a:pt x="20" y="1492"/>
                      </a:lnTo>
                      <a:lnTo>
                        <a:pt x="26" y="1541"/>
                      </a:lnTo>
                      <a:lnTo>
                        <a:pt x="33" y="1589"/>
                      </a:lnTo>
                      <a:lnTo>
                        <a:pt x="41" y="1635"/>
                      </a:lnTo>
                      <a:lnTo>
                        <a:pt x="48" y="1680"/>
                      </a:lnTo>
                      <a:lnTo>
                        <a:pt x="57" y="1723"/>
                      </a:lnTo>
                      <a:lnTo>
                        <a:pt x="67" y="1764"/>
                      </a:lnTo>
                      <a:lnTo>
                        <a:pt x="76" y="1804"/>
                      </a:lnTo>
                      <a:lnTo>
                        <a:pt x="87" y="1843"/>
                      </a:lnTo>
                      <a:lnTo>
                        <a:pt x="98" y="1879"/>
                      </a:lnTo>
                      <a:lnTo>
                        <a:pt x="109" y="1914"/>
                      </a:lnTo>
                      <a:lnTo>
                        <a:pt x="121" y="1947"/>
                      </a:lnTo>
                      <a:lnTo>
                        <a:pt x="134" y="1977"/>
                      </a:lnTo>
                      <a:lnTo>
                        <a:pt x="147" y="2007"/>
                      </a:lnTo>
                      <a:lnTo>
                        <a:pt x="160" y="2033"/>
                      </a:lnTo>
                      <a:lnTo>
                        <a:pt x="174" y="2058"/>
                      </a:lnTo>
                      <a:lnTo>
                        <a:pt x="189" y="2080"/>
                      </a:lnTo>
                      <a:lnTo>
                        <a:pt x="203" y="2101"/>
                      </a:lnTo>
                      <a:lnTo>
                        <a:pt x="218" y="2119"/>
                      </a:lnTo>
                      <a:lnTo>
                        <a:pt x="234" y="2134"/>
                      </a:lnTo>
                      <a:lnTo>
                        <a:pt x="250" y="2147"/>
                      </a:lnTo>
                      <a:lnTo>
                        <a:pt x="266" y="2158"/>
                      </a:lnTo>
                      <a:lnTo>
                        <a:pt x="282" y="2165"/>
                      </a:lnTo>
                      <a:lnTo>
                        <a:pt x="299" y="2170"/>
                      </a:lnTo>
                      <a:lnTo>
                        <a:pt x="315" y="2173"/>
                      </a:lnTo>
                      <a:lnTo>
                        <a:pt x="333" y="2173"/>
                      </a:lnTo>
                      <a:lnTo>
                        <a:pt x="350" y="2169"/>
                      </a:lnTo>
                      <a:lnTo>
                        <a:pt x="367" y="2163"/>
                      </a:lnTo>
                      <a:lnTo>
                        <a:pt x="383" y="2155"/>
                      </a:lnTo>
                      <a:lnTo>
                        <a:pt x="399" y="2144"/>
                      </a:lnTo>
                      <a:lnTo>
                        <a:pt x="416" y="2130"/>
                      </a:lnTo>
                      <a:lnTo>
                        <a:pt x="432" y="2113"/>
                      </a:lnTo>
                      <a:lnTo>
                        <a:pt x="447" y="2095"/>
                      </a:lnTo>
                      <a:lnTo>
                        <a:pt x="462" y="2074"/>
                      </a:lnTo>
                      <a:lnTo>
                        <a:pt x="477" y="2051"/>
                      </a:lnTo>
                      <a:lnTo>
                        <a:pt x="491" y="2025"/>
                      </a:lnTo>
                      <a:lnTo>
                        <a:pt x="505" y="1998"/>
                      </a:lnTo>
                      <a:lnTo>
                        <a:pt x="519" y="1968"/>
                      </a:lnTo>
                      <a:lnTo>
                        <a:pt x="532" y="1936"/>
                      </a:lnTo>
                      <a:lnTo>
                        <a:pt x="545" y="1902"/>
                      </a:lnTo>
                      <a:lnTo>
                        <a:pt x="557" y="1867"/>
                      </a:lnTo>
                      <a:lnTo>
                        <a:pt x="568" y="1830"/>
                      </a:lnTo>
                      <a:lnTo>
                        <a:pt x="579" y="1791"/>
                      </a:lnTo>
                      <a:lnTo>
                        <a:pt x="590" y="1750"/>
                      </a:lnTo>
                      <a:lnTo>
                        <a:pt x="599" y="1708"/>
                      </a:lnTo>
                      <a:lnTo>
                        <a:pt x="609" y="1665"/>
                      </a:lnTo>
                      <a:lnTo>
                        <a:pt x="617" y="1620"/>
                      </a:lnTo>
                      <a:lnTo>
                        <a:pt x="625" y="1574"/>
                      </a:lnTo>
                      <a:lnTo>
                        <a:pt x="633" y="1526"/>
                      </a:lnTo>
                      <a:lnTo>
                        <a:pt x="640" y="1477"/>
                      </a:lnTo>
                      <a:lnTo>
                        <a:pt x="645" y="1427"/>
                      </a:lnTo>
                      <a:lnTo>
                        <a:pt x="651" y="1376"/>
                      </a:lnTo>
                      <a:lnTo>
                        <a:pt x="655" y="1324"/>
                      </a:lnTo>
                      <a:lnTo>
                        <a:pt x="659" y="1271"/>
                      </a:lnTo>
                      <a:lnTo>
                        <a:pt x="662" y="1218"/>
                      </a:lnTo>
                      <a:lnTo>
                        <a:pt x="664" y="1163"/>
                      </a:lnTo>
                      <a:lnTo>
                        <a:pt x="665" y="1108"/>
                      </a:lnTo>
                      <a:lnTo>
                        <a:pt x="666" y="1052"/>
                      </a:lnTo>
                      <a:lnTo>
                        <a:pt x="665" y="996"/>
                      </a:lnTo>
                      <a:lnTo>
                        <a:pt x="664" y="941"/>
                      </a:lnTo>
                      <a:lnTo>
                        <a:pt x="662" y="887"/>
                      </a:lnTo>
                      <a:lnTo>
                        <a:pt x="659" y="833"/>
                      </a:lnTo>
                      <a:lnTo>
                        <a:pt x="655" y="781"/>
                      </a:lnTo>
                      <a:lnTo>
                        <a:pt x="651" y="730"/>
                      </a:lnTo>
                      <a:lnTo>
                        <a:pt x="645" y="681"/>
                      </a:lnTo>
                      <a:lnTo>
                        <a:pt x="640" y="632"/>
                      </a:lnTo>
                      <a:lnTo>
                        <a:pt x="633" y="584"/>
                      </a:lnTo>
                      <a:lnTo>
                        <a:pt x="625" y="538"/>
                      </a:lnTo>
                      <a:lnTo>
                        <a:pt x="617" y="493"/>
                      </a:lnTo>
                      <a:lnTo>
                        <a:pt x="609" y="450"/>
                      </a:lnTo>
                      <a:lnTo>
                        <a:pt x="599" y="409"/>
                      </a:lnTo>
                      <a:lnTo>
                        <a:pt x="590" y="369"/>
                      </a:lnTo>
                      <a:lnTo>
                        <a:pt x="579" y="330"/>
                      </a:lnTo>
                      <a:lnTo>
                        <a:pt x="568" y="294"/>
                      </a:lnTo>
                      <a:lnTo>
                        <a:pt x="557" y="259"/>
                      </a:lnTo>
                      <a:lnTo>
                        <a:pt x="545" y="226"/>
                      </a:lnTo>
                      <a:lnTo>
                        <a:pt x="532" y="196"/>
                      </a:lnTo>
                      <a:lnTo>
                        <a:pt x="519" y="166"/>
                      </a:lnTo>
                      <a:lnTo>
                        <a:pt x="505" y="140"/>
                      </a:lnTo>
                      <a:lnTo>
                        <a:pt x="491" y="115"/>
                      </a:lnTo>
                      <a:lnTo>
                        <a:pt x="477" y="93"/>
                      </a:lnTo>
                      <a:lnTo>
                        <a:pt x="462" y="72"/>
                      </a:lnTo>
                      <a:lnTo>
                        <a:pt x="447" y="55"/>
                      </a:lnTo>
                      <a:lnTo>
                        <a:pt x="432" y="39"/>
                      </a:lnTo>
                      <a:lnTo>
                        <a:pt x="416" y="26"/>
                      </a:lnTo>
                      <a:lnTo>
                        <a:pt x="399" y="15"/>
                      </a:lnTo>
                      <a:lnTo>
                        <a:pt x="383" y="8"/>
                      </a:lnTo>
                      <a:lnTo>
                        <a:pt x="367" y="3"/>
                      </a:lnTo>
                      <a:lnTo>
                        <a:pt x="350" y="0"/>
                      </a:lnTo>
                      <a:lnTo>
                        <a:pt x="333" y="0"/>
                      </a:lnTo>
                      <a:lnTo>
                        <a:pt x="315" y="4"/>
                      </a:lnTo>
                      <a:lnTo>
                        <a:pt x="299" y="10"/>
                      </a:lnTo>
                      <a:lnTo>
                        <a:pt x="282" y="18"/>
                      </a:lnTo>
                      <a:lnTo>
                        <a:pt x="266" y="30"/>
                      </a:lnTo>
                      <a:lnTo>
                        <a:pt x="250" y="44"/>
                      </a:lnTo>
                      <a:lnTo>
                        <a:pt x="234" y="60"/>
                      </a:lnTo>
                      <a:lnTo>
                        <a:pt x="218" y="78"/>
                      </a:lnTo>
                      <a:lnTo>
                        <a:pt x="203" y="99"/>
                      </a:lnTo>
                      <a:lnTo>
                        <a:pt x="189" y="122"/>
                      </a:lnTo>
                      <a:lnTo>
                        <a:pt x="174" y="148"/>
                      </a:lnTo>
                      <a:lnTo>
                        <a:pt x="160" y="176"/>
                      </a:lnTo>
                      <a:lnTo>
                        <a:pt x="147" y="205"/>
                      </a:lnTo>
                      <a:lnTo>
                        <a:pt x="134" y="237"/>
                      </a:lnTo>
                      <a:lnTo>
                        <a:pt x="121" y="271"/>
                      </a:lnTo>
                      <a:lnTo>
                        <a:pt x="109" y="306"/>
                      </a:lnTo>
                      <a:lnTo>
                        <a:pt x="98" y="343"/>
                      </a:lnTo>
                      <a:lnTo>
                        <a:pt x="87" y="382"/>
                      </a:lnTo>
                      <a:lnTo>
                        <a:pt x="76" y="423"/>
                      </a:lnTo>
                      <a:lnTo>
                        <a:pt x="67" y="465"/>
                      </a:lnTo>
                      <a:lnTo>
                        <a:pt x="57" y="508"/>
                      </a:lnTo>
                      <a:lnTo>
                        <a:pt x="48" y="553"/>
                      </a:lnTo>
                      <a:lnTo>
                        <a:pt x="41" y="599"/>
                      </a:lnTo>
                      <a:lnTo>
                        <a:pt x="33" y="647"/>
                      </a:lnTo>
                      <a:lnTo>
                        <a:pt x="26" y="696"/>
                      </a:lnTo>
                      <a:lnTo>
                        <a:pt x="20" y="746"/>
                      </a:lnTo>
                      <a:lnTo>
                        <a:pt x="15" y="797"/>
                      </a:lnTo>
                      <a:lnTo>
                        <a:pt x="11" y="849"/>
                      </a:lnTo>
                      <a:lnTo>
                        <a:pt x="7" y="902"/>
                      </a:lnTo>
                      <a:lnTo>
                        <a:pt x="4" y="955"/>
                      </a:lnTo>
                      <a:lnTo>
                        <a:pt x="2" y="1010"/>
                      </a:lnTo>
                      <a:lnTo>
                        <a:pt x="1" y="1065"/>
                      </a:lnTo>
                      <a:lnTo>
                        <a:pt x="0" y="1121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  <p:sp>
              <p:nvSpPr>
                <p:cNvPr id="16421" name="Freeform 59"/>
                <p:cNvSpPr>
                  <a:spLocks/>
                </p:cNvSpPr>
                <p:nvPr/>
              </p:nvSpPr>
              <p:spPr bwMode="auto">
                <a:xfrm>
                  <a:off x="672" y="1550"/>
                  <a:ext cx="446" cy="1762"/>
                </a:xfrm>
                <a:custGeom>
                  <a:avLst/>
                  <a:gdLst>
                    <a:gd name="T0" fmla="*/ 0 w 446"/>
                    <a:gd name="T1" fmla="*/ 809 h 1441"/>
                    <a:gd name="T2" fmla="*/ 1 w 446"/>
                    <a:gd name="T3" fmla="*/ 914 h 1441"/>
                    <a:gd name="T4" fmla="*/ 5 w 446"/>
                    <a:gd name="T5" fmla="*/ 982 h 1441"/>
                    <a:gd name="T6" fmla="*/ 12 w 446"/>
                    <a:gd name="T7" fmla="*/ 1046 h 1441"/>
                    <a:gd name="T8" fmla="*/ 20 w 446"/>
                    <a:gd name="T9" fmla="*/ 1106 h 1441"/>
                    <a:gd name="T10" fmla="*/ 30 w 446"/>
                    <a:gd name="T11" fmla="*/ 1163 h 1441"/>
                    <a:gd name="T12" fmla="*/ 41 w 446"/>
                    <a:gd name="T13" fmla="*/ 1215 h 1441"/>
                    <a:gd name="T14" fmla="*/ 54 w 446"/>
                    <a:gd name="T15" fmla="*/ 1263 h 1441"/>
                    <a:gd name="T16" fmla="*/ 69 w 446"/>
                    <a:gd name="T17" fmla="*/ 1306 h 1441"/>
                    <a:gd name="T18" fmla="*/ 85 w 446"/>
                    <a:gd name="T19" fmla="*/ 1344 h 1441"/>
                    <a:gd name="T20" fmla="*/ 103 w 446"/>
                    <a:gd name="T21" fmla="*/ 1375 h 1441"/>
                    <a:gd name="T22" fmla="*/ 122 w 446"/>
                    <a:gd name="T23" fmla="*/ 1401 h 1441"/>
                    <a:gd name="T24" fmla="*/ 142 w 446"/>
                    <a:gd name="T25" fmla="*/ 1421 h 1441"/>
                    <a:gd name="T26" fmla="*/ 163 w 446"/>
                    <a:gd name="T27" fmla="*/ 1434 h 1441"/>
                    <a:gd name="T28" fmla="*/ 185 w 446"/>
                    <a:gd name="T29" fmla="*/ 1440 h 1441"/>
                    <a:gd name="T30" fmla="*/ 208 w 446"/>
                    <a:gd name="T31" fmla="*/ 1438 h 1441"/>
                    <a:gd name="T32" fmla="*/ 231 w 446"/>
                    <a:gd name="T33" fmla="*/ 1429 h 1441"/>
                    <a:gd name="T34" fmla="*/ 253 w 446"/>
                    <a:gd name="T35" fmla="*/ 1413 h 1441"/>
                    <a:gd name="T36" fmla="*/ 274 w 446"/>
                    <a:gd name="T37" fmla="*/ 1391 h 1441"/>
                    <a:gd name="T38" fmla="*/ 295 w 446"/>
                    <a:gd name="T39" fmla="*/ 1363 h 1441"/>
                    <a:gd name="T40" fmla="*/ 315 w 446"/>
                    <a:gd name="T41" fmla="*/ 1328 h 1441"/>
                    <a:gd name="T42" fmla="*/ 334 w 446"/>
                    <a:gd name="T43" fmla="*/ 1288 h 1441"/>
                    <a:gd name="T44" fmla="*/ 352 w 446"/>
                    <a:gd name="T45" fmla="*/ 1243 h 1441"/>
                    <a:gd name="T46" fmla="*/ 369 w 446"/>
                    <a:gd name="T47" fmla="*/ 1193 h 1441"/>
                    <a:gd name="T48" fmla="*/ 384 w 446"/>
                    <a:gd name="T49" fmla="*/ 1139 h 1441"/>
                    <a:gd name="T50" fmla="*/ 398 w 446"/>
                    <a:gd name="T51" fmla="*/ 1080 h 1441"/>
                    <a:gd name="T52" fmla="*/ 411 w 446"/>
                    <a:gd name="T53" fmla="*/ 1018 h 1441"/>
                    <a:gd name="T54" fmla="*/ 421 w 446"/>
                    <a:gd name="T55" fmla="*/ 953 h 1441"/>
                    <a:gd name="T56" fmla="*/ 434 w 446"/>
                    <a:gd name="T57" fmla="*/ 850 h 1441"/>
                    <a:gd name="T58" fmla="*/ 444 w 446"/>
                    <a:gd name="T59" fmla="*/ 704 h 1441"/>
                    <a:gd name="T60" fmla="*/ 444 w 446"/>
                    <a:gd name="T61" fmla="*/ 560 h 1441"/>
                    <a:gd name="T62" fmla="*/ 441 w 446"/>
                    <a:gd name="T63" fmla="*/ 491 h 1441"/>
                    <a:gd name="T64" fmla="*/ 436 w 446"/>
                    <a:gd name="T65" fmla="*/ 425 h 1441"/>
                    <a:gd name="T66" fmla="*/ 429 w 446"/>
                    <a:gd name="T67" fmla="*/ 363 h 1441"/>
                    <a:gd name="T68" fmla="*/ 420 w 446"/>
                    <a:gd name="T69" fmla="*/ 304 h 1441"/>
                    <a:gd name="T70" fmla="*/ 409 w 446"/>
                    <a:gd name="T71" fmla="*/ 250 h 1441"/>
                    <a:gd name="T72" fmla="*/ 397 w 446"/>
                    <a:gd name="T73" fmla="*/ 200 h 1441"/>
                    <a:gd name="T74" fmla="*/ 382 w 446"/>
                    <a:gd name="T75" fmla="*/ 154 h 1441"/>
                    <a:gd name="T76" fmla="*/ 367 w 446"/>
                    <a:gd name="T77" fmla="*/ 114 h 1441"/>
                    <a:gd name="T78" fmla="*/ 350 w 446"/>
                    <a:gd name="T79" fmla="*/ 79 h 1441"/>
                    <a:gd name="T80" fmla="*/ 331 w 446"/>
                    <a:gd name="T81" fmla="*/ 50 h 1441"/>
                    <a:gd name="T82" fmla="*/ 312 w 446"/>
                    <a:gd name="T83" fmla="*/ 27 h 1441"/>
                    <a:gd name="T84" fmla="*/ 292 w 446"/>
                    <a:gd name="T85" fmla="*/ 11 h 1441"/>
                    <a:gd name="T86" fmla="*/ 270 w 446"/>
                    <a:gd name="T87" fmla="*/ 2 h 1441"/>
                    <a:gd name="T88" fmla="*/ 247 w 446"/>
                    <a:gd name="T89" fmla="*/ 0 h 1441"/>
                    <a:gd name="T90" fmla="*/ 224 w 446"/>
                    <a:gd name="T91" fmla="*/ 5 h 1441"/>
                    <a:gd name="T92" fmla="*/ 202 w 446"/>
                    <a:gd name="T93" fmla="*/ 18 h 1441"/>
                    <a:gd name="T94" fmla="*/ 180 w 446"/>
                    <a:gd name="T95" fmla="*/ 37 h 1441"/>
                    <a:gd name="T96" fmla="*/ 159 w 446"/>
                    <a:gd name="T97" fmla="*/ 62 h 1441"/>
                    <a:gd name="T98" fmla="*/ 138 w 446"/>
                    <a:gd name="T99" fmla="*/ 94 h 1441"/>
                    <a:gd name="T100" fmla="*/ 119 w 446"/>
                    <a:gd name="T101" fmla="*/ 132 h 1441"/>
                    <a:gd name="T102" fmla="*/ 100 w 446"/>
                    <a:gd name="T103" fmla="*/ 174 h 1441"/>
                    <a:gd name="T104" fmla="*/ 83 w 446"/>
                    <a:gd name="T105" fmla="*/ 221 h 1441"/>
                    <a:gd name="T106" fmla="*/ 67 w 446"/>
                    <a:gd name="T107" fmla="*/ 274 h 1441"/>
                    <a:gd name="T108" fmla="*/ 53 w 446"/>
                    <a:gd name="T109" fmla="*/ 330 h 1441"/>
                    <a:gd name="T110" fmla="*/ 39 w 446"/>
                    <a:gd name="T111" fmla="*/ 390 h 1441"/>
                    <a:gd name="T112" fmla="*/ 28 w 446"/>
                    <a:gd name="T113" fmla="*/ 454 h 1441"/>
                    <a:gd name="T114" fmla="*/ 18 w 446"/>
                    <a:gd name="T115" fmla="*/ 520 h 1441"/>
                    <a:gd name="T116" fmla="*/ 4 w 446"/>
                    <a:gd name="T117" fmla="*/ 662 h 1441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46"/>
                    <a:gd name="T178" fmla="*/ 0 h 1441"/>
                    <a:gd name="T179" fmla="*/ 446 w 446"/>
                    <a:gd name="T180" fmla="*/ 1441 h 1441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46" h="1441">
                      <a:moveTo>
                        <a:pt x="1" y="735"/>
                      </a:moveTo>
                      <a:lnTo>
                        <a:pt x="0" y="809"/>
                      </a:lnTo>
                      <a:lnTo>
                        <a:pt x="0" y="880"/>
                      </a:lnTo>
                      <a:lnTo>
                        <a:pt x="1" y="914"/>
                      </a:lnTo>
                      <a:lnTo>
                        <a:pt x="3" y="948"/>
                      </a:lnTo>
                      <a:lnTo>
                        <a:pt x="5" y="982"/>
                      </a:lnTo>
                      <a:lnTo>
                        <a:pt x="8" y="1014"/>
                      </a:lnTo>
                      <a:lnTo>
                        <a:pt x="12" y="1046"/>
                      </a:lnTo>
                      <a:lnTo>
                        <a:pt x="16" y="1076"/>
                      </a:lnTo>
                      <a:lnTo>
                        <a:pt x="20" y="1106"/>
                      </a:lnTo>
                      <a:lnTo>
                        <a:pt x="24" y="1135"/>
                      </a:lnTo>
                      <a:lnTo>
                        <a:pt x="30" y="1163"/>
                      </a:lnTo>
                      <a:lnTo>
                        <a:pt x="35" y="1190"/>
                      </a:lnTo>
                      <a:lnTo>
                        <a:pt x="41" y="1215"/>
                      </a:lnTo>
                      <a:lnTo>
                        <a:pt x="48" y="1240"/>
                      </a:lnTo>
                      <a:lnTo>
                        <a:pt x="54" y="1263"/>
                      </a:lnTo>
                      <a:lnTo>
                        <a:pt x="62" y="1285"/>
                      </a:lnTo>
                      <a:lnTo>
                        <a:pt x="69" y="1306"/>
                      </a:lnTo>
                      <a:lnTo>
                        <a:pt x="77" y="1326"/>
                      </a:lnTo>
                      <a:lnTo>
                        <a:pt x="85" y="1344"/>
                      </a:lnTo>
                      <a:lnTo>
                        <a:pt x="94" y="1360"/>
                      </a:lnTo>
                      <a:lnTo>
                        <a:pt x="103" y="1375"/>
                      </a:lnTo>
                      <a:lnTo>
                        <a:pt x="113" y="1389"/>
                      </a:lnTo>
                      <a:lnTo>
                        <a:pt x="122" y="1401"/>
                      </a:lnTo>
                      <a:lnTo>
                        <a:pt x="132" y="1412"/>
                      </a:lnTo>
                      <a:lnTo>
                        <a:pt x="142" y="1421"/>
                      </a:lnTo>
                      <a:lnTo>
                        <a:pt x="153" y="1428"/>
                      </a:lnTo>
                      <a:lnTo>
                        <a:pt x="163" y="1434"/>
                      </a:lnTo>
                      <a:lnTo>
                        <a:pt x="174" y="1438"/>
                      </a:lnTo>
                      <a:lnTo>
                        <a:pt x="185" y="1440"/>
                      </a:lnTo>
                      <a:lnTo>
                        <a:pt x="197" y="1440"/>
                      </a:lnTo>
                      <a:lnTo>
                        <a:pt x="208" y="1438"/>
                      </a:lnTo>
                      <a:lnTo>
                        <a:pt x="220" y="1435"/>
                      </a:lnTo>
                      <a:lnTo>
                        <a:pt x="231" y="1429"/>
                      </a:lnTo>
                      <a:lnTo>
                        <a:pt x="242" y="1422"/>
                      </a:lnTo>
                      <a:lnTo>
                        <a:pt x="253" y="1413"/>
                      </a:lnTo>
                      <a:lnTo>
                        <a:pt x="264" y="1403"/>
                      </a:lnTo>
                      <a:lnTo>
                        <a:pt x="274" y="1391"/>
                      </a:lnTo>
                      <a:lnTo>
                        <a:pt x="285" y="1378"/>
                      </a:lnTo>
                      <a:lnTo>
                        <a:pt x="295" y="1363"/>
                      </a:lnTo>
                      <a:lnTo>
                        <a:pt x="306" y="1346"/>
                      </a:lnTo>
                      <a:lnTo>
                        <a:pt x="315" y="1328"/>
                      </a:lnTo>
                      <a:lnTo>
                        <a:pt x="325" y="1308"/>
                      </a:lnTo>
                      <a:lnTo>
                        <a:pt x="334" y="1288"/>
                      </a:lnTo>
                      <a:lnTo>
                        <a:pt x="344" y="1266"/>
                      </a:lnTo>
                      <a:lnTo>
                        <a:pt x="352" y="1243"/>
                      </a:lnTo>
                      <a:lnTo>
                        <a:pt x="361" y="1218"/>
                      </a:lnTo>
                      <a:lnTo>
                        <a:pt x="369" y="1193"/>
                      </a:lnTo>
                      <a:lnTo>
                        <a:pt x="377" y="1166"/>
                      </a:lnTo>
                      <a:lnTo>
                        <a:pt x="384" y="1139"/>
                      </a:lnTo>
                      <a:lnTo>
                        <a:pt x="391" y="1110"/>
                      </a:lnTo>
                      <a:lnTo>
                        <a:pt x="398" y="1080"/>
                      </a:lnTo>
                      <a:lnTo>
                        <a:pt x="405" y="1050"/>
                      </a:lnTo>
                      <a:lnTo>
                        <a:pt x="411" y="1018"/>
                      </a:lnTo>
                      <a:lnTo>
                        <a:pt x="416" y="986"/>
                      </a:lnTo>
                      <a:lnTo>
                        <a:pt x="421" y="953"/>
                      </a:lnTo>
                      <a:lnTo>
                        <a:pt x="426" y="919"/>
                      </a:lnTo>
                      <a:lnTo>
                        <a:pt x="434" y="850"/>
                      </a:lnTo>
                      <a:lnTo>
                        <a:pt x="440" y="778"/>
                      </a:lnTo>
                      <a:lnTo>
                        <a:pt x="444" y="704"/>
                      </a:lnTo>
                      <a:lnTo>
                        <a:pt x="445" y="630"/>
                      </a:lnTo>
                      <a:lnTo>
                        <a:pt x="444" y="560"/>
                      </a:lnTo>
                      <a:lnTo>
                        <a:pt x="443" y="525"/>
                      </a:lnTo>
                      <a:lnTo>
                        <a:pt x="441" y="491"/>
                      </a:lnTo>
                      <a:lnTo>
                        <a:pt x="439" y="458"/>
                      </a:lnTo>
                      <a:lnTo>
                        <a:pt x="436" y="425"/>
                      </a:lnTo>
                      <a:lnTo>
                        <a:pt x="433" y="394"/>
                      </a:lnTo>
                      <a:lnTo>
                        <a:pt x="429" y="363"/>
                      </a:lnTo>
                      <a:lnTo>
                        <a:pt x="425" y="333"/>
                      </a:lnTo>
                      <a:lnTo>
                        <a:pt x="420" y="304"/>
                      </a:lnTo>
                      <a:lnTo>
                        <a:pt x="415" y="277"/>
                      </a:lnTo>
                      <a:lnTo>
                        <a:pt x="409" y="250"/>
                      </a:lnTo>
                      <a:lnTo>
                        <a:pt x="403" y="224"/>
                      </a:lnTo>
                      <a:lnTo>
                        <a:pt x="397" y="200"/>
                      </a:lnTo>
                      <a:lnTo>
                        <a:pt x="390" y="177"/>
                      </a:lnTo>
                      <a:lnTo>
                        <a:pt x="382" y="154"/>
                      </a:lnTo>
                      <a:lnTo>
                        <a:pt x="375" y="133"/>
                      </a:lnTo>
                      <a:lnTo>
                        <a:pt x="367" y="114"/>
                      </a:lnTo>
                      <a:lnTo>
                        <a:pt x="359" y="96"/>
                      </a:lnTo>
                      <a:lnTo>
                        <a:pt x="350" y="79"/>
                      </a:lnTo>
                      <a:lnTo>
                        <a:pt x="341" y="64"/>
                      </a:lnTo>
                      <a:lnTo>
                        <a:pt x="331" y="50"/>
                      </a:lnTo>
                      <a:lnTo>
                        <a:pt x="322" y="38"/>
                      </a:lnTo>
                      <a:lnTo>
                        <a:pt x="312" y="27"/>
                      </a:lnTo>
                      <a:lnTo>
                        <a:pt x="302" y="19"/>
                      </a:lnTo>
                      <a:lnTo>
                        <a:pt x="292" y="11"/>
                      </a:lnTo>
                      <a:lnTo>
                        <a:pt x="281" y="5"/>
                      </a:lnTo>
                      <a:lnTo>
                        <a:pt x="270" y="2"/>
                      </a:lnTo>
                      <a:lnTo>
                        <a:pt x="259" y="0"/>
                      </a:lnTo>
                      <a:lnTo>
                        <a:pt x="247" y="0"/>
                      </a:lnTo>
                      <a:lnTo>
                        <a:pt x="236" y="1"/>
                      </a:lnTo>
                      <a:lnTo>
                        <a:pt x="224" y="5"/>
                      </a:lnTo>
                      <a:lnTo>
                        <a:pt x="213" y="11"/>
                      </a:lnTo>
                      <a:lnTo>
                        <a:pt x="202" y="18"/>
                      </a:lnTo>
                      <a:lnTo>
                        <a:pt x="191" y="26"/>
                      </a:lnTo>
                      <a:lnTo>
                        <a:pt x="180" y="37"/>
                      </a:lnTo>
                      <a:lnTo>
                        <a:pt x="170" y="49"/>
                      </a:lnTo>
                      <a:lnTo>
                        <a:pt x="159" y="62"/>
                      </a:lnTo>
                      <a:lnTo>
                        <a:pt x="149" y="77"/>
                      </a:lnTo>
                      <a:lnTo>
                        <a:pt x="138" y="94"/>
                      </a:lnTo>
                      <a:lnTo>
                        <a:pt x="129" y="112"/>
                      </a:lnTo>
                      <a:lnTo>
                        <a:pt x="119" y="132"/>
                      </a:lnTo>
                      <a:lnTo>
                        <a:pt x="110" y="152"/>
                      </a:lnTo>
                      <a:lnTo>
                        <a:pt x="100" y="174"/>
                      </a:lnTo>
                      <a:lnTo>
                        <a:pt x="92" y="197"/>
                      </a:lnTo>
                      <a:lnTo>
                        <a:pt x="83" y="221"/>
                      </a:lnTo>
                      <a:lnTo>
                        <a:pt x="75" y="247"/>
                      </a:lnTo>
                      <a:lnTo>
                        <a:pt x="67" y="274"/>
                      </a:lnTo>
                      <a:lnTo>
                        <a:pt x="60" y="302"/>
                      </a:lnTo>
                      <a:lnTo>
                        <a:pt x="53" y="330"/>
                      </a:lnTo>
                      <a:lnTo>
                        <a:pt x="46" y="360"/>
                      </a:lnTo>
                      <a:lnTo>
                        <a:pt x="39" y="390"/>
                      </a:lnTo>
                      <a:lnTo>
                        <a:pt x="34" y="422"/>
                      </a:lnTo>
                      <a:lnTo>
                        <a:pt x="28" y="454"/>
                      </a:lnTo>
                      <a:lnTo>
                        <a:pt x="23" y="487"/>
                      </a:lnTo>
                      <a:lnTo>
                        <a:pt x="18" y="520"/>
                      </a:lnTo>
                      <a:lnTo>
                        <a:pt x="11" y="590"/>
                      </a:lnTo>
                      <a:lnTo>
                        <a:pt x="4" y="662"/>
                      </a:lnTo>
                      <a:lnTo>
                        <a:pt x="1" y="735"/>
                      </a:lnTo>
                    </a:path>
                  </a:pathLst>
                </a:custGeom>
                <a:noFill/>
                <a:ln w="12700" cap="rnd">
                  <a:solidFill>
                    <a:srgbClr val="00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l-GR"/>
                </a:p>
              </p:txBody>
            </p:sp>
          </p:grpSp>
        </p:grpSp>
        <p:pic>
          <p:nvPicPr>
            <p:cNvPr id="16392" name="Picture 6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03322" y="4337957"/>
              <a:ext cx="1270000" cy="12001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cxnSp>
          <p:nvCxnSpPr>
            <p:cNvPr id="16393" name="AutoShape 61"/>
            <p:cNvCxnSpPr>
              <a:cxnSpLocks noChangeShapeType="1"/>
            </p:cNvCxnSpPr>
            <p:nvPr/>
          </p:nvCxnSpPr>
          <p:spPr bwMode="auto">
            <a:xfrm rot="10800000">
              <a:off x="2037897" y="5020582"/>
              <a:ext cx="965200" cy="7938"/>
            </a:xfrm>
            <a:prstGeom prst="curvedConnector3">
              <a:avLst>
                <a:gd name="adj1" fmla="val 5065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394" name="AutoShape 62"/>
            <p:cNvCxnSpPr>
              <a:cxnSpLocks noChangeShapeType="1"/>
            </p:cNvCxnSpPr>
            <p:nvPr/>
          </p:nvCxnSpPr>
          <p:spPr bwMode="auto">
            <a:xfrm rot="10800000" flipV="1">
              <a:off x="3657147" y="4938032"/>
              <a:ext cx="1146175" cy="246063"/>
            </a:xfrm>
            <a:prstGeom prst="curvedConnector4">
              <a:avLst>
                <a:gd name="adj1" fmla="val 26731"/>
                <a:gd name="adj2" fmla="val 249676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pic>
          <p:nvPicPr>
            <p:cNvPr id="16395" name="Picture 63" descr="pda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7394122" y="3702957"/>
              <a:ext cx="576263" cy="922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Picture 64" descr="pc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962322" y="4768170"/>
              <a:ext cx="1343025" cy="1009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6397" name="AutoShape 65"/>
            <p:cNvCxnSpPr>
              <a:cxnSpLocks noChangeShapeType="1"/>
            </p:cNvCxnSpPr>
            <p:nvPr/>
          </p:nvCxnSpPr>
          <p:spPr bwMode="auto">
            <a:xfrm rot="10800000" flipV="1">
              <a:off x="6073322" y="4164920"/>
              <a:ext cx="1320800" cy="773112"/>
            </a:xfrm>
            <a:prstGeom prst="curvedConnector3">
              <a:avLst>
                <a:gd name="adj1" fmla="val 64662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6398" name="AutoShape 66"/>
            <p:cNvCxnSpPr>
              <a:cxnSpLocks noChangeShapeType="1"/>
            </p:cNvCxnSpPr>
            <p:nvPr/>
          </p:nvCxnSpPr>
          <p:spPr bwMode="auto">
            <a:xfrm rot="10800000">
              <a:off x="6073322" y="4938032"/>
              <a:ext cx="889000" cy="334963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pic>
          <p:nvPicPr>
            <p:cNvPr id="16399" name="Picture 67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34597" y="4639582"/>
              <a:ext cx="990600" cy="762000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</p:pic>
      </p:grpSp>
      <p:sp>
        <p:nvSpPr>
          <p:cNvPr id="16388" name="2 - Θέση περιεχομένου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2698750"/>
          </a:xfrm>
        </p:spPr>
        <p:txBody>
          <a:bodyPr/>
          <a:lstStyle/>
          <a:p>
            <a:endParaRPr lang="en-US" smtClean="0"/>
          </a:p>
          <a:p>
            <a:r>
              <a:rPr lang="el-GR" u="sng" smtClean="0"/>
              <a:t>Αυτόματη</a:t>
            </a:r>
            <a:r>
              <a:rPr lang="el-GR" smtClean="0"/>
              <a:t> και </a:t>
            </a:r>
            <a:r>
              <a:rPr lang="el-GR" u="sng" smtClean="0"/>
              <a:t>μοναδική</a:t>
            </a:r>
            <a:r>
              <a:rPr lang="el-GR" smtClean="0"/>
              <a:t> αναγνώριση αντικειμένων από απόσταση</a:t>
            </a:r>
          </a:p>
          <a:p>
            <a:endParaRPr lang="el-GR" smtClean="0"/>
          </a:p>
        </p:txBody>
      </p:sp>
      <p:sp>
        <p:nvSpPr>
          <p:cNvPr id="199" name="19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A9375A-8AB5-4750-8D1A-5F85C0AB0DAC}" type="slidenum">
              <a:rPr lang="el-GR" smtClean="0"/>
              <a:pPr>
                <a:defRPr/>
              </a:pPr>
              <a:t>2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3799" y="704849"/>
            <a:ext cx="8229600" cy="936625"/>
          </a:xfrm>
        </p:spPr>
        <p:txBody>
          <a:bodyPr/>
          <a:lstStyle/>
          <a:p>
            <a:r>
              <a:rPr lang="el-GR" dirty="0" smtClean="0"/>
              <a:t>Η περίπτωση </a:t>
            </a:r>
            <a:r>
              <a:rPr lang="el-GR" dirty="0" smtClean="0"/>
              <a:t>Εταιρίας Εμφιάλωσης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24770" y="1698399"/>
            <a:ext cx="8229600" cy="4525962"/>
          </a:xfrm>
        </p:spPr>
        <p:txBody>
          <a:bodyPr/>
          <a:lstStyle/>
          <a:p>
            <a:r>
              <a:rPr lang="el-GR" dirty="0" smtClean="0"/>
              <a:t>Εφαρμογή Τεχνολογίας RFID </a:t>
            </a:r>
            <a:r>
              <a:rPr lang="el-GR" dirty="0" smtClean="0"/>
              <a:t>στη </a:t>
            </a:r>
            <a:r>
              <a:rPr lang="el-GR" dirty="0" smtClean="0"/>
              <a:t>διαχείριση και ταυτοποίηση </a:t>
            </a:r>
            <a:r>
              <a:rPr lang="el-GR" dirty="0" smtClean="0"/>
              <a:t>φιαλών νερού </a:t>
            </a:r>
            <a:r>
              <a:rPr lang="el-GR" dirty="0" smtClean="0"/>
              <a:t>5 </a:t>
            </a:r>
            <a:r>
              <a:rPr lang="el-GR" dirty="0" err="1" smtClean="0"/>
              <a:t>gal</a:t>
            </a:r>
            <a:endParaRPr lang="el-GR" dirty="0" smtClean="0"/>
          </a:p>
          <a:p>
            <a:r>
              <a:rPr lang="el-GR" dirty="0" smtClean="0"/>
              <a:t>Ζητούμενα:</a:t>
            </a:r>
          </a:p>
          <a:p>
            <a:pPr lvl="1"/>
            <a:r>
              <a:rPr lang="el-GR" dirty="0" smtClean="0"/>
              <a:t>Ο </a:t>
            </a:r>
            <a:r>
              <a:rPr lang="el-GR" dirty="0" smtClean="0"/>
              <a:t>συνολικός αριθμός πληρώσεων </a:t>
            </a:r>
          </a:p>
          <a:p>
            <a:pPr lvl="1"/>
            <a:r>
              <a:rPr lang="el-GR" dirty="0" smtClean="0"/>
              <a:t> </a:t>
            </a:r>
            <a:r>
              <a:rPr lang="el-GR" dirty="0" smtClean="0"/>
              <a:t>Ο </a:t>
            </a:r>
            <a:r>
              <a:rPr lang="el-GR" dirty="0" smtClean="0"/>
              <a:t>χρόνος κυκλοφορίας της φιάλης μεταξύ 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δύο </a:t>
            </a:r>
            <a:r>
              <a:rPr lang="el-GR" dirty="0" smtClean="0"/>
              <a:t>διαδοχικών εμφιαλώσεων </a:t>
            </a:r>
          </a:p>
          <a:p>
            <a:pPr lvl="1"/>
            <a:r>
              <a:rPr lang="el-GR" dirty="0" smtClean="0"/>
              <a:t>Η </a:t>
            </a:r>
            <a:r>
              <a:rPr lang="el-GR" dirty="0" smtClean="0"/>
              <a:t>αυτόματη απόρριψη με την 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υπέρβαση του </a:t>
            </a:r>
            <a:r>
              <a:rPr lang="el-GR" dirty="0" smtClean="0"/>
              <a:t>επιτρεπτού αριθμού </a:t>
            </a:r>
          </a:p>
          <a:p>
            <a:pPr lvl="1"/>
            <a:r>
              <a:rPr lang="el-GR" dirty="0" smtClean="0"/>
              <a:t>Η </a:t>
            </a:r>
            <a:r>
              <a:rPr lang="el-GR" dirty="0" err="1" smtClean="0"/>
              <a:t>ιχνηλασιμότητα</a:t>
            </a:r>
            <a:r>
              <a:rPr lang="el-GR" dirty="0" smtClean="0"/>
              <a:t> της φιάλης ως 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υλικού </a:t>
            </a:r>
            <a:r>
              <a:rPr lang="el-GR" dirty="0" smtClean="0"/>
              <a:t>συσκευασίας</a:t>
            </a:r>
          </a:p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20</a:t>
            </a:fld>
            <a:endParaRPr lang="el-GR"/>
          </a:p>
        </p:txBody>
      </p:sp>
      <p:pic>
        <p:nvPicPr>
          <p:cNvPr id="5" name="Picture 4" descr="3E 5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2724" y="4413417"/>
            <a:ext cx="1931276" cy="244458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Το </a:t>
            </a:r>
            <a:r>
              <a:rPr lang="en-US" dirty="0" smtClean="0"/>
              <a:t>RFID </a:t>
            </a:r>
            <a:r>
              <a:rPr lang="el-GR" dirty="0" smtClean="0"/>
              <a:t>στ</a:t>
            </a:r>
            <a:r>
              <a:rPr lang="el-GR" dirty="0" smtClean="0"/>
              <a:t>η Διαχείριση </a:t>
            </a:r>
            <a:br>
              <a:rPr lang="el-GR" dirty="0" smtClean="0"/>
            </a:br>
            <a:r>
              <a:rPr lang="el-GR" dirty="0" smtClean="0"/>
              <a:t>Εφοδιαστικής Αλυσίδας</a:t>
            </a:r>
            <a:endParaRPr lang="el-GR" dirty="0" smtClean="0"/>
          </a:p>
        </p:txBody>
      </p:sp>
      <p:graphicFrame>
        <p:nvGraphicFramePr>
          <p:cNvPr id="6" name="Diagram 6"/>
          <p:cNvGraphicFramePr/>
          <p:nvPr/>
        </p:nvGraphicFramePr>
        <p:xfrm>
          <a:off x="487789" y="2496906"/>
          <a:ext cx="8090154" cy="326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6DC03-49C8-4F7B-87BE-4FA7F7747A1E}" type="slidenum">
              <a:rPr lang="el-GR" smtClean="0"/>
              <a:pPr>
                <a:defRPr/>
              </a:pPr>
              <a:t>21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Εφαρμογή Διαχείρισης </a:t>
            </a:r>
            <a:br>
              <a:rPr lang="el-GR" smtClean="0"/>
            </a:br>
            <a:r>
              <a:rPr lang="el-GR" smtClean="0"/>
              <a:t>Προωθητικών Ενεργειών</a:t>
            </a:r>
          </a:p>
        </p:txBody>
      </p:sp>
      <p:sp>
        <p:nvSpPr>
          <p:cNvPr id="25603" name="2 - Θέση περιεχομένου"/>
          <p:cNvSpPr>
            <a:spLocks noGrp="1"/>
          </p:cNvSpPr>
          <p:nvPr>
            <p:ph idx="1"/>
          </p:nvPr>
        </p:nvSpPr>
        <p:spPr>
          <a:xfrm>
            <a:off x="468313" y="2074863"/>
            <a:ext cx="8356600" cy="4279900"/>
          </a:xfrm>
        </p:spPr>
        <p:txBody>
          <a:bodyPr/>
          <a:lstStyle/>
          <a:p>
            <a:r>
              <a:rPr lang="el-GR" dirty="0" smtClean="0"/>
              <a:t>Ελλάδα: Βερόπουλος – </a:t>
            </a:r>
            <a:r>
              <a:rPr lang="en-US" dirty="0" err="1" smtClean="0"/>
              <a:t>Rilken</a:t>
            </a:r>
            <a:r>
              <a:rPr lang="en-US" dirty="0" smtClean="0"/>
              <a:t>-Schwarzkopf</a:t>
            </a:r>
            <a:endParaRPr lang="el-GR" dirty="0" smtClean="0"/>
          </a:p>
          <a:p>
            <a:r>
              <a:rPr lang="el-GR" dirty="0" smtClean="0"/>
              <a:t>Ερευνητικό έργο </a:t>
            </a:r>
            <a:r>
              <a:rPr lang="en-US" dirty="0" smtClean="0"/>
              <a:t>SMART</a:t>
            </a:r>
            <a:r>
              <a:rPr lang="el-GR" dirty="0" smtClean="0"/>
              <a:t> </a:t>
            </a:r>
          </a:p>
          <a:p>
            <a:endParaRPr lang="el-GR" dirty="0" smtClean="0"/>
          </a:p>
          <a:p>
            <a:endParaRPr lang="el-GR" dirty="0" smtClean="0"/>
          </a:p>
          <a:p>
            <a:r>
              <a:rPr lang="el-GR" dirty="0" smtClean="0"/>
              <a:t>Χρηματοδοτούμενο από Ε.Ε.</a:t>
            </a:r>
          </a:p>
          <a:p>
            <a:r>
              <a:rPr lang="el-GR" dirty="0" smtClean="0"/>
              <a:t>1</a:t>
            </a:r>
            <a:r>
              <a:rPr lang="el-GR" baseline="30000" dirty="0" smtClean="0"/>
              <a:t>η</a:t>
            </a:r>
            <a:r>
              <a:rPr lang="el-GR" dirty="0" smtClean="0"/>
              <a:t> πιλοτική εφαρμογή: Οκτώβριος 2008</a:t>
            </a:r>
          </a:p>
          <a:p>
            <a:r>
              <a:rPr lang="el-GR" dirty="0" smtClean="0"/>
              <a:t>2</a:t>
            </a:r>
            <a:r>
              <a:rPr lang="el-GR" baseline="30000" dirty="0" smtClean="0"/>
              <a:t>η</a:t>
            </a:r>
            <a:r>
              <a:rPr lang="el-GR" dirty="0" smtClean="0"/>
              <a:t> πιλοτική εφαρμογή: Μάιος 2009</a:t>
            </a:r>
          </a:p>
          <a:p>
            <a:endParaRPr lang="el-GR" dirty="0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19425" y="3343275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2061F8-8A2C-4585-B8B4-2DE55BA1BA8D}" type="slidenum">
              <a:rPr lang="el-GR" smtClean="0"/>
              <a:pPr>
                <a:defRPr/>
              </a:pPr>
              <a:t>22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Πλαίσιο Εφαρμογής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 smtClean="0"/>
              <a:t>Στόχος: αξιοποίηση του </a:t>
            </a:r>
            <a:r>
              <a:rPr lang="en-US" dirty="0" smtClean="0"/>
              <a:t>RFID </a:t>
            </a:r>
            <a:r>
              <a:rPr lang="el-GR" dirty="0" smtClean="0"/>
              <a:t>για:</a:t>
            </a:r>
          </a:p>
          <a:p>
            <a:pPr lvl="1">
              <a:spcBef>
                <a:spcPts val="1200"/>
              </a:spcBef>
            </a:pPr>
            <a:r>
              <a:rPr lang="el-GR" dirty="0" smtClean="0"/>
              <a:t>Ακριβή εικόνα αποθέματος αποθήκης καταστήματος (</a:t>
            </a:r>
            <a:r>
              <a:rPr lang="en-US" dirty="0" smtClean="0"/>
              <a:t>backroom</a:t>
            </a:r>
            <a:r>
              <a:rPr lang="el-GR" dirty="0" smtClean="0"/>
              <a:t>) και ραφιού</a:t>
            </a:r>
          </a:p>
          <a:p>
            <a:pPr lvl="1">
              <a:spcBef>
                <a:spcPts val="1200"/>
              </a:spcBef>
            </a:pPr>
            <a:r>
              <a:rPr lang="el-GR" dirty="0" smtClean="0"/>
              <a:t>Παρακολούθηση ελλείψεων (</a:t>
            </a:r>
            <a:r>
              <a:rPr lang="en-US" dirty="0" smtClean="0"/>
              <a:t>OOS alert)</a:t>
            </a:r>
            <a:endParaRPr lang="el-GR" dirty="0" smtClean="0"/>
          </a:p>
          <a:p>
            <a:pPr lvl="1">
              <a:spcBef>
                <a:spcPts val="1200"/>
              </a:spcBef>
            </a:pPr>
            <a:r>
              <a:rPr lang="el-GR" dirty="0" smtClean="0"/>
              <a:t>Διαχείριση προωθητικής ενέργειας</a:t>
            </a:r>
          </a:p>
          <a:p>
            <a:pPr>
              <a:spcBef>
                <a:spcPts val="1800"/>
              </a:spcBef>
            </a:pPr>
            <a:r>
              <a:rPr lang="el-GR" dirty="0" smtClean="0"/>
              <a:t>Ετικέτες </a:t>
            </a:r>
            <a:r>
              <a:rPr lang="en-US" dirty="0" smtClean="0"/>
              <a:t>RFID </a:t>
            </a:r>
            <a:r>
              <a:rPr lang="el-GR" dirty="0" smtClean="0"/>
              <a:t>σε επίπεδο τεμαχίου </a:t>
            </a:r>
            <a:br>
              <a:rPr lang="el-GR" dirty="0" smtClean="0"/>
            </a:br>
            <a:r>
              <a:rPr lang="el-GR" dirty="0" smtClean="0"/>
              <a:t>(</a:t>
            </a:r>
            <a:r>
              <a:rPr lang="en-US" dirty="0" smtClean="0"/>
              <a:t>item-level tagging)</a:t>
            </a:r>
            <a:endParaRPr lang="el-GR" dirty="0" smtClean="0"/>
          </a:p>
          <a:p>
            <a:pPr lvl="1">
              <a:spcBef>
                <a:spcPts val="1200"/>
              </a:spcBef>
            </a:pP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23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- Τίτλος"/>
          <p:cNvSpPr>
            <a:spLocks noGrp="1"/>
          </p:cNvSpPr>
          <p:nvPr>
            <p:ph type="title"/>
          </p:nvPr>
        </p:nvSpPr>
        <p:spPr>
          <a:xfrm>
            <a:off x="468313" y="617538"/>
            <a:ext cx="8229600" cy="936625"/>
          </a:xfrm>
        </p:spPr>
        <p:txBody>
          <a:bodyPr/>
          <a:lstStyle/>
          <a:p>
            <a:r>
              <a:rPr lang="el-GR" smtClean="0"/>
              <a:t>Το </a:t>
            </a:r>
            <a:r>
              <a:rPr lang="en-US" smtClean="0"/>
              <a:t>SMART Promotion Stand</a:t>
            </a:r>
            <a:endParaRPr lang="el-GR" smtClean="0"/>
          </a:p>
        </p:txBody>
      </p:sp>
      <p:pic>
        <p:nvPicPr>
          <p:cNvPr id="26627" name="Picture 4" descr="DSCN07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6725" y="1501775"/>
            <a:ext cx="388778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 descr="SMART_STAND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3950" y="1712913"/>
            <a:ext cx="3602038" cy="480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E64C2E-1C8A-4D99-92CB-B15FE4BD7862}" type="slidenum">
              <a:rPr lang="el-GR" smtClean="0"/>
              <a:pPr>
                <a:defRPr/>
              </a:pPr>
              <a:t>24</a:t>
            </a:fld>
            <a:endParaRPr lang="el-GR"/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738" y="6086475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8313" y="762907"/>
            <a:ext cx="8229600" cy="936625"/>
          </a:xfrm>
        </p:spPr>
        <p:txBody>
          <a:bodyPr/>
          <a:lstStyle/>
          <a:p>
            <a:r>
              <a:rPr lang="en-US" dirty="0" smtClean="0"/>
              <a:t>RFID </a:t>
            </a:r>
            <a:r>
              <a:rPr lang="el-GR" dirty="0" smtClean="0"/>
              <a:t>Πύλη στο </a:t>
            </a:r>
            <a:r>
              <a:rPr lang="en-US" dirty="0" smtClean="0"/>
              <a:t>Backroom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25</a:t>
            </a:fld>
            <a:endParaRPr lang="el-GR"/>
          </a:p>
        </p:txBody>
      </p:sp>
      <p:pic>
        <p:nvPicPr>
          <p:cNvPr id="5" name="Picture 2" descr="C:\Users\katerina\Documents\AUEB Mar- 2008\Projects\SMART\Pilot pictures\IMAGE_000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71452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Διαθέσιμα </a:t>
            </a:r>
            <a:r>
              <a:rPr lang="en-US" smtClean="0"/>
              <a:t>Report </a:t>
            </a:r>
            <a:r>
              <a:rPr lang="el-GR" smtClean="0"/>
              <a:t>για </a:t>
            </a:r>
            <a:br>
              <a:rPr lang="el-GR" smtClean="0"/>
            </a:br>
            <a:r>
              <a:rPr lang="el-GR" smtClean="0"/>
              <a:t>Λιανέμπορο και Προμηθευτή</a:t>
            </a:r>
          </a:p>
        </p:txBody>
      </p:sp>
      <p:sp>
        <p:nvSpPr>
          <p:cNvPr id="5" name="2 - Θέση περιεχομένου"/>
          <p:cNvSpPr txBox="1">
            <a:spLocks/>
          </p:cNvSpPr>
          <p:nvPr/>
        </p:nvSpPr>
        <p:spPr bwMode="auto">
          <a:xfrm>
            <a:off x="323396" y="2278516"/>
            <a:ext cx="835660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42950" lvl="1" indent="-285750" eaLnBrk="0" hangingPunct="0">
              <a:spcBef>
                <a:spcPts val="1200"/>
              </a:spcBef>
              <a:buSzPct val="80000"/>
              <a:buFontTx/>
              <a:buBlip>
                <a:blip r:embed="rId2"/>
              </a:buBlip>
              <a:defRPr/>
            </a:pPr>
            <a:r>
              <a:rPr lang="el-GR" sz="3200" kern="0" dirty="0">
                <a:latin typeface="Calibri" pitchFamily="34" charset="0"/>
                <a:cs typeface="+mn-cs"/>
              </a:rPr>
              <a:t>Παρακολούθηση άφιξης προϊόντων στο κατάστημα</a:t>
            </a:r>
          </a:p>
          <a:p>
            <a:pPr marL="742950" lvl="1" indent="-285750" eaLnBrk="0" hangingPunct="0">
              <a:spcBef>
                <a:spcPts val="1200"/>
              </a:spcBef>
              <a:buSzPct val="80000"/>
              <a:buFontTx/>
              <a:buBlip>
                <a:blip r:embed="rId2"/>
              </a:buBlip>
              <a:defRPr/>
            </a:pPr>
            <a:r>
              <a:rPr lang="el-GR" sz="3200" kern="0" dirty="0">
                <a:latin typeface="Calibri" pitchFamily="34" charset="0"/>
                <a:cs typeface="+mn-cs"/>
              </a:rPr>
              <a:t>Παρακολούθηση πωλήσεων από το προωθητικό </a:t>
            </a:r>
            <a:r>
              <a:rPr lang="en-US" sz="3200" kern="0" dirty="0">
                <a:latin typeface="Calibri" pitchFamily="34" charset="0"/>
                <a:cs typeface="+mn-cs"/>
              </a:rPr>
              <a:t>stand</a:t>
            </a:r>
            <a:r>
              <a:rPr lang="el-GR" sz="3200" kern="0" dirty="0">
                <a:latin typeface="Calibri" pitchFamily="34" charset="0"/>
                <a:cs typeface="+mn-cs"/>
              </a:rPr>
              <a:t> και από το ράφι</a:t>
            </a:r>
          </a:p>
          <a:p>
            <a:pPr marL="742950" lvl="1" indent="-285750" eaLnBrk="0" hangingPunct="0">
              <a:spcBef>
                <a:spcPts val="1200"/>
              </a:spcBef>
              <a:buSzPct val="80000"/>
              <a:buFontTx/>
              <a:buBlip>
                <a:blip r:embed="rId2"/>
              </a:buBlip>
              <a:defRPr/>
            </a:pPr>
            <a:r>
              <a:rPr lang="el-GR" sz="3200" kern="0" dirty="0">
                <a:latin typeface="Calibri" pitchFamily="34" charset="0"/>
                <a:cs typeface="+mn-cs"/>
              </a:rPr>
              <a:t>Παρακολούθηση διαθεσιμότητας (</a:t>
            </a:r>
            <a:r>
              <a:rPr lang="en-US" sz="3200" kern="0" dirty="0">
                <a:latin typeface="Calibri" pitchFamily="34" charset="0"/>
                <a:cs typeface="+mn-cs"/>
              </a:rPr>
              <a:t>OOS) </a:t>
            </a:r>
            <a:r>
              <a:rPr lang="el-GR" sz="3200" kern="0" dirty="0">
                <a:latin typeface="Calibri" pitchFamily="34" charset="0"/>
                <a:cs typeface="+mn-cs"/>
              </a:rPr>
              <a:t>του προωθητικού </a:t>
            </a:r>
            <a:r>
              <a:rPr lang="en-US" sz="3200" kern="0" dirty="0">
                <a:latin typeface="Calibri" pitchFamily="34" charset="0"/>
                <a:cs typeface="+mn-cs"/>
              </a:rPr>
              <a:t>stand</a:t>
            </a:r>
            <a:endParaRPr lang="el-GR" sz="3200" kern="0" dirty="0">
              <a:latin typeface="Calibri" pitchFamily="34" charset="0"/>
              <a:cs typeface="+mn-cs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Char char="•"/>
              <a:defRPr/>
            </a:pPr>
            <a:endParaRPr lang="el-GR" sz="3200" kern="0" dirty="0">
              <a:latin typeface="Calibri" pitchFamily="34" charset="0"/>
              <a:cs typeface="+mn-cs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8" y="6086475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Τίτλος"/>
          <p:cNvSpPr>
            <a:spLocks noGrp="1"/>
          </p:cNvSpPr>
          <p:nvPr>
            <p:ph type="title"/>
          </p:nvPr>
        </p:nvSpPr>
        <p:spPr>
          <a:xfrm>
            <a:off x="468313" y="908050"/>
            <a:ext cx="8414430" cy="936625"/>
          </a:xfrm>
        </p:spPr>
        <p:txBody>
          <a:bodyPr/>
          <a:lstStyle/>
          <a:p>
            <a:r>
              <a:rPr lang="el-GR" dirty="0" smtClean="0"/>
              <a:t>Ανταλλαγή Πληροφοριών </a:t>
            </a:r>
            <a:br>
              <a:rPr lang="el-GR" dirty="0" smtClean="0"/>
            </a:br>
            <a:r>
              <a:rPr lang="el-GR" dirty="0" smtClean="0"/>
              <a:t>με Προμηθευτή</a:t>
            </a: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822493F-3805-44CA-BE44-77A00E34729B}" type="slidenum">
              <a:rPr lang="el-GR" smtClean="0"/>
              <a:pPr>
                <a:defRPr/>
              </a:pPr>
              <a:t>27</a:t>
            </a:fld>
            <a:endParaRPr lang="el-GR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2288" y="2225675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677" name="Group 4"/>
          <p:cNvGrpSpPr>
            <a:grpSpLocks/>
          </p:cNvGrpSpPr>
          <p:nvPr/>
        </p:nvGrpSpPr>
        <p:grpSpPr bwMode="auto">
          <a:xfrm>
            <a:off x="215900" y="3884613"/>
            <a:ext cx="1655763" cy="2376487"/>
            <a:chOff x="1202" y="2296"/>
            <a:chExt cx="1043" cy="1497"/>
          </a:xfrm>
        </p:grpSpPr>
        <p:sp>
          <p:nvSpPr>
            <p:cNvPr id="28690" name="Rectangle 5"/>
            <p:cNvSpPr>
              <a:spLocks noChangeArrowheads="1"/>
            </p:cNvSpPr>
            <p:nvPr/>
          </p:nvSpPr>
          <p:spPr bwMode="auto">
            <a:xfrm>
              <a:off x="1791" y="2477"/>
              <a:ext cx="136" cy="1316"/>
            </a:xfrm>
            <a:prstGeom prst="rect">
              <a:avLst/>
            </a:prstGeom>
            <a:solidFill>
              <a:srgbClr val="D3CDE7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l"/>
            </a:scene3d>
            <a:sp3d extrusionH="430200" prstMaterial="legacyMatte">
              <a:bevelT w="13500" h="13500" prst="angle"/>
              <a:bevelB w="13500" h="13500" prst="angle"/>
              <a:extrusionClr>
                <a:srgbClr val="D3CDE7"/>
              </a:extrusionClr>
            </a:sp3d>
          </p:spPr>
          <p:txBody>
            <a:bodyPr wrap="none" anchor="ctr">
              <a:flatTx/>
            </a:bodyPr>
            <a:lstStyle/>
            <a:p>
              <a:endParaRPr lang="el-GR"/>
            </a:p>
          </p:txBody>
        </p:sp>
        <p:sp>
          <p:nvSpPr>
            <p:cNvPr id="28691" name="Rectangle 6"/>
            <p:cNvSpPr>
              <a:spLocks noChangeArrowheads="1"/>
            </p:cNvSpPr>
            <p:nvPr/>
          </p:nvSpPr>
          <p:spPr bwMode="auto">
            <a:xfrm>
              <a:off x="1202" y="3657"/>
              <a:ext cx="1043" cy="45"/>
            </a:xfrm>
            <a:prstGeom prst="rect">
              <a:avLst/>
            </a:prstGeom>
            <a:solidFill>
              <a:srgbClr val="D3CDE7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21299997" rev="0"/>
              </a:camera>
              <a:lightRig rig="legacyFlat3" dir="l"/>
            </a:scene3d>
            <a:sp3d extrusionH="3630600" prstMaterial="legacyMatte">
              <a:bevelT w="13500" h="13500" prst="angle"/>
              <a:bevelB w="13500" h="13500" prst="angle"/>
              <a:extrusionClr>
                <a:srgbClr val="D3CDE7"/>
              </a:extrusionClr>
            </a:sp3d>
          </p:spPr>
          <p:txBody>
            <a:bodyPr wrap="none" anchor="ctr">
              <a:flatTx/>
            </a:bodyPr>
            <a:lstStyle/>
            <a:p>
              <a:endParaRPr lang="el-GR"/>
            </a:p>
          </p:txBody>
        </p:sp>
        <p:sp>
          <p:nvSpPr>
            <p:cNvPr id="28692" name="Rectangle 7"/>
            <p:cNvSpPr>
              <a:spLocks noChangeArrowheads="1"/>
            </p:cNvSpPr>
            <p:nvPr/>
          </p:nvSpPr>
          <p:spPr bwMode="auto">
            <a:xfrm>
              <a:off x="1610" y="2296"/>
              <a:ext cx="454" cy="227"/>
            </a:xfrm>
            <a:prstGeom prst="rect">
              <a:avLst/>
            </a:prstGeom>
            <a:solidFill>
              <a:srgbClr val="D3CDE7"/>
            </a:solidFill>
            <a:ln w="9525">
              <a:miter lim="800000"/>
              <a:headEnd/>
              <a:tailEnd/>
            </a:ln>
            <a:scene3d>
              <a:camera prst="legacyPerspectiveTopRight"/>
              <a:lightRig rig="legacyFlat3" dir="l"/>
            </a:scene3d>
            <a:sp3d extrusionH="430200" prstMaterial="legacyMatte">
              <a:bevelT w="13500" h="13500" prst="angle"/>
              <a:bevelB w="13500" h="13500" prst="angle"/>
              <a:extrusionClr>
                <a:srgbClr val="D3CDE7"/>
              </a:extrusionClr>
            </a:sp3d>
          </p:spPr>
          <p:txBody>
            <a:bodyPr wrap="none" anchor="ctr">
              <a:flatTx/>
            </a:bodyPr>
            <a:lstStyle/>
            <a:p>
              <a:pPr algn="ctr"/>
              <a:r>
                <a:rPr lang="en-US">
                  <a:latin typeface="Century Gothic" pitchFamily="34" charset="0"/>
                </a:rPr>
                <a:t>SALE!</a:t>
              </a:r>
              <a:endParaRPr lang="el-GR">
                <a:latin typeface="Century Gothic" pitchFamily="34" charset="0"/>
              </a:endParaRPr>
            </a:p>
          </p:txBody>
        </p:sp>
        <p:sp>
          <p:nvSpPr>
            <p:cNvPr id="28693" name="AutoShape 8"/>
            <p:cNvSpPr>
              <a:spLocks noChangeArrowheads="1"/>
            </p:cNvSpPr>
            <p:nvPr/>
          </p:nvSpPr>
          <p:spPr bwMode="auto">
            <a:xfrm>
              <a:off x="1564" y="334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4" name="AutoShape 9"/>
            <p:cNvSpPr>
              <a:spLocks noChangeArrowheads="1"/>
            </p:cNvSpPr>
            <p:nvPr/>
          </p:nvSpPr>
          <p:spPr bwMode="auto">
            <a:xfrm>
              <a:off x="1791" y="334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5" name="AutoShape 10"/>
            <p:cNvSpPr>
              <a:spLocks noChangeArrowheads="1"/>
            </p:cNvSpPr>
            <p:nvPr/>
          </p:nvSpPr>
          <p:spPr bwMode="auto">
            <a:xfrm>
              <a:off x="2017" y="334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6" name="AutoShape 11"/>
            <p:cNvSpPr>
              <a:spLocks noChangeArrowheads="1"/>
            </p:cNvSpPr>
            <p:nvPr/>
          </p:nvSpPr>
          <p:spPr bwMode="auto">
            <a:xfrm>
              <a:off x="1383" y="343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7" name="AutoShape 12"/>
            <p:cNvSpPr>
              <a:spLocks noChangeArrowheads="1"/>
            </p:cNvSpPr>
            <p:nvPr/>
          </p:nvSpPr>
          <p:spPr bwMode="auto">
            <a:xfrm>
              <a:off x="1610" y="343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8" name="AutoShape 13"/>
            <p:cNvSpPr>
              <a:spLocks noChangeArrowheads="1"/>
            </p:cNvSpPr>
            <p:nvPr/>
          </p:nvSpPr>
          <p:spPr bwMode="auto">
            <a:xfrm>
              <a:off x="2063" y="343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699" name="AutoShape 14"/>
            <p:cNvSpPr>
              <a:spLocks noChangeArrowheads="1"/>
            </p:cNvSpPr>
            <p:nvPr/>
          </p:nvSpPr>
          <p:spPr bwMode="auto">
            <a:xfrm>
              <a:off x="1836" y="3430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0" name="Rectangle 15"/>
            <p:cNvSpPr>
              <a:spLocks noChangeArrowheads="1"/>
            </p:cNvSpPr>
            <p:nvPr/>
          </p:nvSpPr>
          <p:spPr bwMode="auto">
            <a:xfrm>
              <a:off x="1202" y="3294"/>
              <a:ext cx="1043" cy="45"/>
            </a:xfrm>
            <a:prstGeom prst="rect">
              <a:avLst/>
            </a:prstGeom>
            <a:solidFill>
              <a:srgbClr val="D3CDE7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21299997" rev="0"/>
              </a:camera>
              <a:lightRig rig="legacyFlat3" dir="l"/>
            </a:scene3d>
            <a:sp3d extrusionH="3630600" prstMaterial="legacyMatte">
              <a:bevelT w="13500" h="13500" prst="angle"/>
              <a:bevelB w="13500" h="13500" prst="angle"/>
              <a:extrusionClr>
                <a:srgbClr val="D3CDE7"/>
              </a:extrusionClr>
            </a:sp3d>
          </p:spPr>
          <p:txBody>
            <a:bodyPr wrap="none" anchor="ctr">
              <a:flatTx/>
            </a:bodyPr>
            <a:lstStyle/>
            <a:p>
              <a:endParaRPr lang="el-GR"/>
            </a:p>
          </p:txBody>
        </p:sp>
        <p:sp>
          <p:nvSpPr>
            <p:cNvPr id="28701" name="AutoShape 16"/>
            <p:cNvSpPr>
              <a:spLocks noChangeArrowheads="1"/>
            </p:cNvSpPr>
            <p:nvPr/>
          </p:nvSpPr>
          <p:spPr bwMode="auto">
            <a:xfrm>
              <a:off x="1564" y="297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2" name="AutoShape 17"/>
            <p:cNvSpPr>
              <a:spLocks noChangeArrowheads="1"/>
            </p:cNvSpPr>
            <p:nvPr/>
          </p:nvSpPr>
          <p:spPr bwMode="auto">
            <a:xfrm>
              <a:off x="1791" y="297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3" name="AutoShape 18"/>
            <p:cNvSpPr>
              <a:spLocks noChangeArrowheads="1"/>
            </p:cNvSpPr>
            <p:nvPr/>
          </p:nvSpPr>
          <p:spPr bwMode="auto">
            <a:xfrm>
              <a:off x="2017" y="297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4" name="AutoShape 19"/>
            <p:cNvSpPr>
              <a:spLocks noChangeArrowheads="1"/>
            </p:cNvSpPr>
            <p:nvPr/>
          </p:nvSpPr>
          <p:spPr bwMode="auto">
            <a:xfrm>
              <a:off x="1383" y="306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5" name="AutoShape 20"/>
            <p:cNvSpPr>
              <a:spLocks noChangeArrowheads="1"/>
            </p:cNvSpPr>
            <p:nvPr/>
          </p:nvSpPr>
          <p:spPr bwMode="auto">
            <a:xfrm>
              <a:off x="1610" y="306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6" name="AutoShape 21"/>
            <p:cNvSpPr>
              <a:spLocks noChangeArrowheads="1"/>
            </p:cNvSpPr>
            <p:nvPr/>
          </p:nvSpPr>
          <p:spPr bwMode="auto">
            <a:xfrm>
              <a:off x="2063" y="306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7" name="AutoShape 22"/>
            <p:cNvSpPr>
              <a:spLocks noChangeArrowheads="1"/>
            </p:cNvSpPr>
            <p:nvPr/>
          </p:nvSpPr>
          <p:spPr bwMode="auto">
            <a:xfrm>
              <a:off x="1836" y="3067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08" name="Rectangle 23"/>
            <p:cNvSpPr>
              <a:spLocks noChangeArrowheads="1"/>
            </p:cNvSpPr>
            <p:nvPr/>
          </p:nvSpPr>
          <p:spPr bwMode="auto">
            <a:xfrm>
              <a:off x="1202" y="2931"/>
              <a:ext cx="1043" cy="45"/>
            </a:xfrm>
            <a:prstGeom prst="rect">
              <a:avLst/>
            </a:prstGeom>
            <a:solidFill>
              <a:srgbClr val="D3CDE7"/>
            </a:solidFill>
            <a:ln w="9525">
              <a:miter lim="800000"/>
              <a:headEnd/>
              <a:tailEnd/>
            </a:ln>
            <a:scene3d>
              <a:camera prst="legacyPerspectiveTopRight">
                <a:rot lat="0" lon="21299997" rev="0"/>
              </a:camera>
              <a:lightRig rig="legacyFlat3" dir="l"/>
            </a:scene3d>
            <a:sp3d extrusionH="3630600" prstMaterial="legacyMatte">
              <a:bevelT w="13500" h="13500" prst="angle"/>
              <a:bevelB w="13500" h="13500" prst="angle"/>
              <a:extrusionClr>
                <a:srgbClr val="D3CDE7"/>
              </a:extrusionClr>
            </a:sp3d>
          </p:spPr>
          <p:txBody>
            <a:bodyPr wrap="none" anchor="ctr">
              <a:flatTx/>
            </a:bodyPr>
            <a:lstStyle/>
            <a:p>
              <a:endParaRPr lang="el-GR"/>
            </a:p>
          </p:txBody>
        </p:sp>
        <p:sp>
          <p:nvSpPr>
            <p:cNvPr id="28709" name="AutoShape 24"/>
            <p:cNvSpPr>
              <a:spLocks noChangeArrowheads="1"/>
            </p:cNvSpPr>
            <p:nvPr/>
          </p:nvSpPr>
          <p:spPr bwMode="auto">
            <a:xfrm>
              <a:off x="1564" y="2659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0" name="AutoShape 25"/>
            <p:cNvSpPr>
              <a:spLocks noChangeArrowheads="1"/>
            </p:cNvSpPr>
            <p:nvPr/>
          </p:nvSpPr>
          <p:spPr bwMode="auto">
            <a:xfrm>
              <a:off x="1791" y="2659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1" name="AutoShape 26"/>
            <p:cNvSpPr>
              <a:spLocks noChangeArrowheads="1"/>
            </p:cNvSpPr>
            <p:nvPr/>
          </p:nvSpPr>
          <p:spPr bwMode="auto">
            <a:xfrm>
              <a:off x="2017" y="2659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2" name="AutoShape 27"/>
            <p:cNvSpPr>
              <a:spLocks noChangeArrowheads="1"/>
            </p:cNvSpPr>
            <p:nvPr/>
          </p:nvSpPr>
          <p:spPr bwMode="auto">
            <a:xfrm>
              <a:off x="1383" y="2704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3" name="AutoShape 28"/>
            <p:cNvSpPr>
              <a:spLocks noChangeArrowheads="1"/>
            </p:cNvSpPr>
            <p:nvPr/>
          </p:nvSpPr>
          <p:spPr bwMode="auto">
            <a:xfrm>
              <a:off x="1610" y="2704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4" name="AutoShape 29"/>
            <p:cNvSpPr>
              <a:spLocks noChangeArrowheads="1"/>
            </p:cNvSpPr>
            <p:nvPr/>
          </p:nvSpPr>
          <p:spPr bwMode="auto">
            <a:xfrm>
              <a:off x="2063" y="2704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  <p:sp>
          <p:nvSpPr>
            <p:cNvPr id="28715" name="AutoShape 30"/>
            <p:cNvSpPr>
              <a:spLocks noChangeArrowheads="1"/>
            </p:cNvSpPr>
            <p:nvPr/>
          </p:nvSpPr>
          <p:spPr bwMode="auto">
            <a:xfrm>
              <a:off x="1836" y="2704"/>
              <a:ext cx="182" cy="182"/>
            </a:xfrm>
            <a:prstGeom prst="can">
              <a:avLst>
                <a:gd name="adj" fmla="val 25000"/>
              </a:avLst>
            </a:prstGeom>
            <a:solidFill>
              <a:srgbClr val="D3CDE7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200">
                  <a:latin typeface="Century Gothic" pitchFamily="34" charset="0"/>
                </a:rPr>
                <a:t>A</a:t>
              </a:r>
              <a:endParaRPr lang="el-GR" sz="1200">
                <a:latin typeface="Century Gothic" pitchFamily="34" charset="0"/>
              </a:endParaRPr>
            </a:p>
          </p:txBody>
        </p:sp>
      </p:grpSp>
      <p:sp>
        <p:nvSpPr>
          <p:cNvPr id="28678" name="Oval 31"/>
          <p:cNvSpPr>
            <a:spLocks noChangeArrowheads="1"/>
          </p:cNvSpPr>
          <p:nvPr/>
        </p:nvSpPr>
        <p:spPr bwMode="auto">
          <a:xfrm rot="1191262" flipH="1" flipV="1">
            <a:off x="3635375" y="4387850"/>
            <a:ext cx="144463" cy="576263"/>
          </a:xfrm>
          <a:prstGeom prst="ellipse">
            <a:avLst/>
          </a:prstGeom>
          <a:solidFill>
            <a:srgbClr val="9688C6"/>
          </a:solidFill>
          <a:ln w="9525">
            <a:round/>
            <a:headEnd/>
            <a:tailEnd/>
          </a:ln>
          <a:scene3d>
            <a:camera prst="legacyObliqueTopRight">
              <a:rot lat="0" lon="17099997" rev="0"/>
            </a:camera>
            <a:lightRig rig="legacyFlat3" dir="b"/>
          </a:scene3d>
          <a:sp3d extrusionH="1243000" prstMaterial="legacyMatte">
            <a:bevelT w="13500" h="13500" prst="angle"/>
            <a:bevelB w="13500" h="13500" prst="angle"/>
            <a:extrusionClr>
              <a:srgbClr val="9688C6"/>
            </a:extrusionClr>
          </a:sp3d>
        </p:spPr>
        <p:txBody>
          <a:bodyPr wrap="none" anchor="ctr">
            <a:flatTx/>
          </a:bodyPr>
          <a:lstStyle/>
          <a:p>
            <a:endParaRPr lang="el-GR"/>
          </a:p>
        </p:txBody>
      </p:sp>
      <p:sp>
        <p:nvSpPr>
          <p:cNvPr id="28679" name="Text Box 32"/>
          <p:cNvSpPr txBox="1">
            <a:spLocks noChangeArrowheads="1"/>
          </p:cNvSpPr>
          <p:nvPr/>
        </p:nvSpPr>
        <p:spPr bwMode="auto">
          <a:xfrm>
            <a:off x="2627313" y="4392613"/>
            <a:ext cx="10810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>
                <a:solidFill>
                  <a:schemeClr val="bg1"/>
                </a:solidFill>
                <a:latin typeface="Century Gothic" pitchFamily="34" charset="0"/>
              </a:rPr>
              <a:t>RFID Reader</a:t>
            </a:r>
            <a:endParaRPr lang="el-GR" sz="12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5" name="Arc 33"/>
          <p:cNvSpPr>
            <a:spLocks noChangeAspect="1"/>
          </p:cNvSpPr>
          <p:nvPr/>
        </p:nvSpPr>
        <p:spPr bwMode="auto">
          <a:xfrm rot="-10383053">
            <a:off x="2671763" y="5053013"/>
            <a:ext cx="649287" cy="323850"/>
          </a:xfrm>
          <a:custGeom>
            <a:avLst/>
            <a:gdLst>
              <a:gd name="T0" fmla="*/ 165 w 43200"/>
              <a:gd name="T1" fmla="*/ 323850 h 22282"/>
              <a:gd name="T2" fmla="*/ 649288 w 43200"/>
              <a:gd name="T3" fmla="*/ 313938 h 22282"/>
              <a:gd name="T4" fmla="*/ 324644 w 43200"/>
              <a:gd name="T5" fmla="*/ 313938 h 22282"/>
              <a:gd name="T6" fmla="*/ 0 60000 65536"/>
              <a:gd name="T7" fmla="*/ 0 60000 65536"/>
              <a:gd name="T8" fmla="*/ 0 60000 65536"/>
              <a:gd name="T9" fmla="*/ 0 w 43200"/>
              <a:gd name="T10" fmla="*/ 0 h 22282"/>
              <a:gd name="T11" fmla="*/ 43200 w 43200"/>
              <a:gd name="T12" fmla="*/ 22282 h 222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2282" fill="none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282" stroke="0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688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l-GR"/>
          </a:p>
        </p:txBody>
      </p:sp>
      <p:sp>
        <p:nvSpPr>
          <p:cNvPr id="36" name="Arc 34"/>
          <p:cNvSpPr>
            <a:spLocks noChangeAspect="1"/>
          </p:cNvSpPr>
          <p:nvPr/>
        </p:nvSpPr>
        <p:spPr bwMode="auto">
          <a:xfrm rot="-10383053">
            <a:off x="2365375" y="5048250"/>
            <a:ext cx="1223963" cy="611188"/>
          </a:xfrm>
          <a:custGeom>
            <a:avLst/>
            <a:gdLst>
              <a:gd name="T0" fmla="*/ 312 w 43200"/>
              <a:gd name="T1" fmla="*/ 611188 h 22282"/>
              <a:gd name="T2" fmla="*/ 1223962 w 43200"/>
              <a:gd name="T3" fmla="*/ 592481 h 22282"/>
              <a:gd name="T4" fmla="*/ 611981 w 43200"/>
              <a:gd name="T5" fmla="*/ 592481 h 22282"/>
              <a:gd name="T6" fmla="*/ 0 60000 65536"/>
              <a:gd name="T7" fmla="*/ 0 60000 65536"/>
              <a:gd name="T8" fmla="*/ 0 60000 65536"/>
              <a:gd name="T9" fmla="*/ 0 w 43200"/>
              <a:gd name="T10" fmla="*/ 0 h 22282"/>
              <a:gd name="T11" fmla="*/ 43200 w 43200"/>
              <a:gd name="T12" fmla="*/ 22282 h 222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2282" fill="none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282" stroke="0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688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l-GR"/>
          </a:p>
        </p:txBody>
      </p:sp>
      <p:sp>
        <p:nvSpPr>
          <p:cNvPr id="37" name="Arc 35"/>
          <p:cNvSpPr>
            <a:spLocks noChangeAspect="1"/>
          </p:cNvSpPr>
          <p:nvPr/>
        </p:nvSpPr>
        <p:spPr bwMode="auto">
          <a:xfrm rot="-10383053">
            <a:off x="1835150" y="5043488"/>
            <a:ext cx="2160588" cy="1077912"/>
          </a:xfrm>
          <a:custGeom>
            <a:avLst/>
            <a:gdLst>
              <a:gd name="T0" fmla="*/ 550 w 43200"/>
              <a:gd name="T1" fmla="*/ 1077912 h 22282"/>
              <a:gd name="T2" fmla="*/ 2160587 w 43200"/>
              <a:gd name="T3" fmla="*/ 1044920 h 22282"/>
              <a:gd name="T4" fmla="*/ 1080294 w 43200"/>
              <a:gd name="T5" fmla="*/ 1044920 h 22282"/>
              <a:gd name="T6" fmla="*/ 0 60000 65536"/>
              <a:gd name="T7" fmla="*/ 0 60000 65536"/>
              <a:gd name="T8" fmla="*/ 0 60000 65536"/>
              <a:gd name="T9" fmla="*/ 0 w 43200"/>
              <a:gd name="T10" fmla="*/ 0 h 22282"/>
              <a:gd name="T11" fmla="*/ 43200 w 43200"/>
              <a:gd name="T12" fmla="*/ 22282 h 222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22282" fill="none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</a:path>
              <a:path w="43200" h="22282" stroke="0" extrusionOk="0">
                <a:moveTo>
                  <a:pt x="10" y="22282"/>
                </a:moveTo>
                <a:cubicBezTo>
                  <a:pt x="3" y="22054"/>
                  <a:pt x="0" y="2182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-1"/>
                  <a:pt x="43199" y="9670"/>
                  <a:pt x="43200" y="215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9688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l-GR"/>
          </a:p>
        </p:txBody>
      </p:sp>
      <p:sp>
        <p:nvSpPr>
          <p:cNvPr id="38" name="37 - Σύννεφο"/>
          <p:cNvSpPr/>
          <p:nvPr/>
        </p:nvSpPr>
        <p:spPr>
          <a:xfrm>
            <a:off x="3919538" y="2627313"/>
            <a:ext cx="2320925" cy="1538287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pic>
        <p:nvPicPr>
          <p:cNvPr id="286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57925" y="4359275"/>
            <a:ext cx="28860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39 - TextBox"/>
          <p:cNvSpPr txBox="1">
            <a:spLocks noChangeArrowheads="1"/>
          </p:cNvSpPr>
          <p:nvPr/>
        </p:nvSpPr>
        <p:spPr bwMode="auto">
          <a:xfrm>
            <a:off x="609600" y="3062288"/>
            <a:ext cx="2728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b="1">
                <a:latin typeface="Calibri" pitchFamily="34" charset="0"/>
              </a:rPr>
              <a:t>ΣΥΣΤΗΜΑ ΚΑΤΑΣΤΗΜΑΤΟΣ</a:t>
            </a:r>
          </a:p>
        </p:txBody>
      </p:sp>
      <p:sp>
        <p:nvSpPr>
          <p:cNvPr id="28686" name="40 - TextBox"/>
          <p:cNvSpPr txBox="1">
            <a:spLocks noChangeArrowheads="1"/>
          </p:cNvSpPr>
          <p:nvPr/>
        </p:nvSpPr>
        <p:spPr bwMode="auto">
          <a:xfrm>
            <a:off x="6415088" y="5181600"/>
            <a:ext cx="27289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 b="1">
                <a:latin typeface="Calibri" pitchFamily="34" charset="0"/>
              </a:rPr>
              <a:t>ΣΥΣΤΗΜΑ ΠΡΟΜΗΘΕΥΤΗ</a:t>
            </a:r>
          </a:p>
        </p:txBody>
      </p:sp>
      <p:sp>
        <p:nvSpPr>
          <p:cNvPr id="28687" name="41 - TextBox"/>
          <p:cNvSpPr txBox="1">
            <a:spLocks noChangeArrowheads="1"/>
          </p:cNvSpPr>
          <p:nvPr/>
        </p:nvSpPr>
        <p:spPr bwMode="auto">
          <a:xfrm>
            <a:off x="4035425" y="3163888"/>
            <a:ext cx="2032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>
                <a:latin typeface="Calibri" pitchFamily="34" charset="0"/>
              </a:rPr>
              <a:t>Internet</a:t>
            </a:r>
            <a:endParaRPr lang="el-GR" sz="2400">
              <a:latin typeface="Calibri" pitchFamily="34" charset="0"/>
            </a:endParaRPr>
          </a:p>
        </p:txBody>
      </p:sp>
      <p:cxnSp>
        <p:nvCxnSpPr>
          <p:cNvPr id="46" name="45 - Καμπύλη γραμμή σύνδεσης"/>
          <p:cNvCxnSpPr/>
          <p:nvPr/>
        </p:nvCxnSpPr>
        <p:spPr>
          <a:xfrm>
            <a:off x="3381375" y="2466975"/>
            <a:ext cx="784225" cy="538163"/>
          </a:xfrm>
          <a:prstGeom prst="curvedConnector3">
            <a:avLst>
              <a:gd name="adj1" fmla="val 5925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49 - Καμπύλη γραμμή σύνδεσης"/>
          <p:cNvCxnSpPr/>
          <p:nvPr/>
        </p:nvCxnSpPr>
        <p:spPr>
          <a:xfrm>
            <a:off x="5907088" y="3832225"/>
            <a:ext cx="784225" cy="536575"/>
          </a:xfrm>
          <a:prstGeom prst="curvedConnector3">
            <a:avLst>
              <a:gd name="adj1" fmla="val 5925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24" descr="veropoulo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3199" y="2016334"/>
            <a:ext cx="2019205" cy="387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Group 35"/>
          <p:cNvGrpSpPr>
            <a:grpSpLocks/>
          </p:cNvGrpSpPr>
          <p:nvPr/>
        </p:nvGrpSpPr>
        <p:grpSpPr bwMode="auto">
          <a:xfrm>
            <a:off x="6719201" y="3882812"/>
            <a:ext cx="2049468" cy="700049"/>
            <a:chOff x="2070" y="3385"/>
            <a:chExt cx="1497" cy="654"/>
          </a:xfrm>
        </p:grpSpPr>
        <p:sp>
          <p:nvSpPr>
            <p:cNvPr id="49" name="Text Box 75"/>
            <p:cNvSpPr txBox="1">
              <a:spLocks noChangeArrowheads="1"/>
            </p:cNvSpPr>
            <p:nvPr/>
          </p:nvSpPr>
          <p:spPr bwMode="auto">
            <a:xfrm>
              <a:off x="2070" y="3780"/>
              <a:ext cx="1497" cy="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200">
                  <a:latin typeface="Calibri" pitchFamily="34" charset="0"/>
                </a:rPr>
                <a:t>Henkel Cosmetics</a:t>
              </a:r>
              <a:endParaRPr lang="el-GR" sz="1200">
                <a:latin typeface="Calibri" pitchFamily="34" charset="0"/>
              </a:endParaRPr>
            </a:p>
          </p:txBody>
        </p:sp>
        <p:pic>
          <p:nvPicPr>
            <p:cNvPr id="51" name="Picture 3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36" y="3385"/>
              <a:ext cx="930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Πρώτα</a:t>
            </a:r>
            <a:r>
              <a:rPr lang="en-US" dirty="0" smtClean="0"/>
              <a:t> </a:t>
            </a:r>
            <a:r>
              <a:rPr lang="el-GR" dirty="0" smtClean="0"/>
              <a:t>Αποτελέσματα από Πιλοτική Εφαρμογή, Οκτώβριος 2008 (1)</a:t>
            </a:r>
          </a:p>
        </p:txBody>
      </p:sp>
      <p:sp>
        <p:nvSpPr>
          <p:cNvPr id="29699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2264226"/>
            <a:ext cx="8694738" cy="4381500"/>
          </a:xfrm>
        </p:spPr>
        <p:txBody>
          <a:bodyPr/>
          <a:lstStyle/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Ανάγκη σωστής εφαρμογής </a:t>
            </a:r>
            <a:r>
              <a:rPr lang="en-US" sz="3200" dirty="0" smtClean="0"/>
              <a:t>RFID </a:t>
            </a:r>
            <a:r>
              <a:rPr lang="el-GR" sz="3200" dirty="0" smtClean="0"/>
              <a:t>ετικετών και αναγνωστών</a:t>
            </a:r>
          </a:p>
          <a:p>
            <a:pPr marL="1163638" lvl="2" indent="-363538"/>
            <a:r>
              <a:rPr lang="el-GR" dirty="0" smtClean="0"/>
              <a:t>Δύσκολα προϊόντα με υγρό περιεχόμενο </a:t>
            </a:r>
            <a:br>
              <a:rPr lang="el-GR" dirty="0" smtClean="0"/>
            </a:br>
            <a:r>
              <a:rPr lang="el-GR" dirty="0" smtClean="0"/>
              <a:t>(αφρόλουτρα-</a:t>
            </a:r>
            <a:r>
              <a:rPr lang="el-GR" dirty="0" err="1" smtClean="0"/>
              <a:t>σαμπουάν</a:t>
            </a:r>
            <a:r>
              <a:rPr lang="el-GR" dirty="0" smtClean="0"/>
              <a:t>)</a:t>
            </a:r>
          </a:p>
          <a:p>
            <a:pPr marL="1163638" lvl="2" indent="-363538"/>
            <a:r>
              <a:rPr lang="el-GR" dirty="0" smtClean="0"/>
              <a:t>Δύσκολες συνθήκες (μεταλλικό ράφι)</a:t>
            </a:r>
          </a:p>
          <a:p>
            <a:pPr marL="1163638" lvl="2" indent="-363538"/>
            <a:endParaRPr lang="el-GR" dirty="0" smtClean="0"/>
          </a:p>
          <a:p>
            <a:pPr marL="763588" lvl="1" indent="-363538"/>
            <a:r>
              <a:rPr lang="el-GR" dirty="0" smtClean="0"/>
              <a:t>Πετύχαμε 100% αναγνωσιμότητα με σωστή τοποθέτηση</a:t>
            </a:r>
          </a:p>
          <a:p>
            <a:pPr marL="1163638" lvl="2" indent="-363538"/>
            <a:endParaRPr lang="el-GR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4B1A7-FE89-4BC1-8530-972C5AB1B1E3}" type="slidenum">
              <a:rPr lang="el-GR" smtClean="0"/>
              <a:pPr>
                <a:defRPr/>
              </a:pPr>
              <a:t>28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Πρώτα</a:t>
            </a:r>
            <a:r>
              <a:rPr lang="en-US" dirty="0" smtClean="0"/>
              <a:t> </a:t>
            </a:r>
            <a:r>
              <a:rPr lang="el-GR" dirty="0" smtClean="0"/>
              <a:t>Αποτελέσματα από Πιλοτική Εφαρμογή, Οκτώβριος 2008 (2)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2307771"/>
            <a:ext cx="8229600" cy="4264932"/>
          </a:xfrm>
        </p:spPr>
        <p:txBody>
          <a:bodyPr/>
          <a:lstStyle/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Δύναμη η δυνατότητα </a:t>
            </a:r>
            <a:r>
              <a:rPr lang="en-US" sz="3200" dirty="0" smtClean="0"/>
              <a:t>online </a:t>
            </a:r>
            <a:r>
              <a:rPr lang="el-GR" sz="3200" dirty="0" smtClean="0"/>
              <a:t>πρόσβασης σε </a:t>
            </a:r>
            <a:r>
              <a:rPr lang="en-US" sz="3200" dirty="0" smtClean="0"/>
              <a:t>real-time </a:t>
            </a:r>
            <a:r>
              <a:rPr lang="el-GR" sz="3200" dirty="0" smtClean="0"/>
              <a:t>πληροφορία</a:t>
            </a:r>
          </a:p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Χρήσιμη και καίρια πληροφόρηση με την προϋπόθεση ότι εφαρμόζεται στο σύνολο των καταστημάτων</a:t>
            </a:r>
          </a:p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Σημαντικό θέμα: κόστος-όφελος</a:t>
            </a:r>
          </a:p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29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8313" y="704850"/>
            <a:ext cx="8229600" cy="936625"/>
          </a:xfrm>
        </p:spPr>
        <p:txBody>
          <a:bodyPr/>
          <a:lstStyle/>
          <a:p>
            <a:r>
              <a:rPr lang="el-GR" dirty="0" smtClean="0"/>
              <a:t>Συστατικά Στοιχεία </a:t>
            </a:r>
            <a:r>
              <a:rPr lang="en-US" dirty="0" smtClean="0"/>
              <a:t>RFID</a:t>
            </a:r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3</a:t>
            </a:fld>
            <a:endParaRPr lang="el-G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9787" y="2169205"/>
            <a:ext cx="2089150" cy="148272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62479" y="1706791"/>
            <a:ext cx="27096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0363" indent="-360363">
              <a:spcBef>
                <a:spcPct val="20000"/>
              </a:spcBef>
            </a:pPr>
            <a:r>
              <a:rPr lang="el-GR" sz="2000" dirty="0">
                <a:latin typeface="Calibri" pitchFamily="34" charset="0"/>
              </a:rPr>
              <a:t>Ετικέτες </a:t>
            </a:r>
            <a:r>
              <a:rPr lang="en-US" sz="2000" dirty="0">
                <a:latin typeface="Calibri" pitchFamily="34" charset="0"/>
              </a:rPr>
              <a:t>Barcode / </a:t>
            </a:r>
            <a:r>
              <a:rPr lang="en-US" sz="2000" dirty="0" smtClean="0">
                <a:latin typeface="Calibri" pitchFamily="34" charset="0"/>
              </a:rPr>
              <a:t>RFID</a:t>
            </a:r>
            <a:endParaRPr lang="el-GR" sz="2000" dirty="0">
              <a:latin typeface="Calibri" pitchFamily="34" charset="0"/>
            </a:endParaRPr>
          </a:p>
        </p:txBody>
      </p:sp>
      <p:pic>
        <p:nvPicPr>
          <p:cNvPr id="9" name="Picture 7" descr="zeb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6413" y="2347686"/>
            <a:ext cx="1655763" cy="1655763"/>
          </a:xfrm>
          <a:prstGeom prst="rect">
            <a:avLst/>
          </a:prstGeom>
          <a:noFill/>
        </p:spPr>
      </p:pic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534484" y="1668461"/>
            <a:ext cx="31305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l-GR" sz="2000" dirty="0">
                <a:latin typeface="Calibri" pitchFamily="34" charset="0"/>
              </a:rPr>
              <a:t>Εκτυπωτής / </a:t>
            </a:r>
            <a:r>
              <a:rPr lang="en-US" sz="2000" dirty="0" smtClean="0">
                <a:latin typeface="Calibri" pitchFamily="34" charset="0"/>
              </a:rPr>
              <a:t>RFID</a:t>
            </a:r>
            <a:br>
              <a:rPr lang="en-US" sz="2000" dirty="0" smtClean="0">
                <a:latin typeface="Calibri" pitchFamily="34" charset="0"/>
              </a:rPr>
            </a:br>
            <a:r>
              <a:rPr lang="el-GR" sz="2000" dirty="0" smtClean="0">
                <a:latin typeface="Calibri" pitchFamily="34" charset="0"/>
              </a:rPr>
              <a:t>προγραμματιστής ετικετών</a:t>
            </a:r>
            <a:endParaRPr lang="el-GR" sz="2000" dirty="0">
              <a:latin typeface="Calibri" pitchFamily="34" charset="0"/>
            </a:endParaRPr>
          </a:p>
        </p:txBody>
      </p:sp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9283" y="4538209"/>
            <a:ext cx="2663825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52879" y="4137479"/>
            <a:ext cx="210003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60363" indent="-360363"/>
            <a:r>
              <a:rPr lang="el-GR" sz="2000" dirty="0">
                <a:latin typeface="Calibri" pitchFamily="34" charset="0"/>
              </a:rPr>
              <a:t>RFID </a:t>
            </a:r>
            <a:r>
              <a:rPr lang="el-GR" sz="2000" dirty="0" err="1" smtClean="0">
                <a:latin typeface="Calibri" pitchFamily="34" charset="0"/>
              </a:rPr>
              <a:t>Portal</a:t>
            </a:r>
            <a:r>
              <a:rPr lang="en-US" sz="2000" dirty="0" smtClean="0">
                <a:latin typeface="Calibri" pitchFamily="34" charset="0"/>
              </a:rPr>
              <a:t>/Gate</a:t>
            </a:r>
            <a:endParaRPr lang="el-GR" sz="2000" dirty="0">
              <a:latin typeface="Calibri" pitchFamily="34" charset="0"/>
            </a:endParaRPr>
          </a:p>
        </p:txBody>
      </p:sp>
      <p:pic>
        <p:nvPicPr>
          <p:cNvPr id="16" name="Picture 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7797" y="3993634"/>
            <a:ext cx="2006146" cy="2675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171627" y="4382633"/>
            <a:ext cx="31305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RFID </a:t>
            </a:r>
            <a:r>
              <a:rPr lang="el-GR" sz="2000" dirty="0" smtClean="0">
                <a:latin typeface="Calibri" pitchFamily="34" charset="0"/>
              </a:rPr>
              <a:t>Αναγνώστες/ </a:t>
            </a:r>
            <a:br>
              <a:rPr lang="el-GR" sz="2000" dirty="0" smtClean="0">
                <a:latin typeface="Calibri" pitchFamily="34" charset="0"/>
              </a:rPr>
            </a:br>
            <a:r>
              <a:rPr lang="el-GR" sz="2000" dirty="0" smtClean="0">
                <a:latin typeface="Calibri" pitchFamily="34" charset="0"/>
              </a:rPr>
              <a:t>Φορητά τερματικά</a:t>
            </a:r>
            <a:endParaRPr lang="el-GR" sz="2000" dirty="0">
              <a:latin typeface="Calibri" pitchFamily="34" charset="0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1051" y="5169128"/>
            <a:ext cx="1439863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7"/>
          <a:srcRect b="4222"/>
          <a:stretch>
            <a:fillRect/>
          </a:stretch>
        </p:blipFill>
        <p:spPr bwMode="auto">
          <a:xfrm>
            <a:off x="5194300" y="5162324"/>
            <a:ext cx="12588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Πρώτα</a:t>
            </a:r>
            <a:r>
              <a:rPr lang="en-US" dirty="0" smtClean="0"/>
              <a:t> </a:t>
            </a:r>
            <a:r>
              <a:rPr lang="el-GR" dirty="0" smtClean="0"/>
              <a:t>Αποτελέσματα από Πιλοτική Εφαρμογή, Οκτώβριος 2008 (3)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0" y="2278744"/>
            <a:ext cx="8229600" cy="4264932"/>
          </a:xfrm>
        </p:spPr>
        <p:txBody>
          <a:bodyPr/>
          <a:lstStyle/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Πρέπει να υπάρξει σωστή μέριμνα για την επικοινωνία προς τον καταναλωτή της χρήσης </a:t>
            </a:r>
            <a:r>
              <a:rPr lang="en-US" sz="3200" dirty="0" smtClean="0"/>
              <a:t>RFID </a:t>
            </a:r>
            <a:r>
              <a:rPr lang="el-GR" sz="3200" dirty="0" smtClean="0"/>
              <a:t>ετικετών</a:t>
            </a:r>
          </a:p>
          <a:p>
            <a:pPr marL="900113" lvl="1" indent="-442913">
              <a:spcBef>
                <a:spcPts val="1200"/>
              </a:spcBef>
            </a:pPr>
            <a:r>
              <a:rPr lang="el-GR" sz="3200" dirty="0" smtClean="0"/>
              <a:t>Φόβος στο προσωπικό από την έκθεση στην ακτινοβολία των </a:t>
            </a:r>
            <a:r>
              <a:rPr lang="en-US" sz="3200" dirty="0" smtClean="0"/>
              <a:t>RFID </a:t>
            </a:r>
            <a:r>
              <a:rPr lang="el-GR" sz="3200" dirty="0" smtClean="0"/>
              <a:t>κεραιών</a:t>
            </a:r>
          </a:p>
          <a:p>
            <a:endParaRPr lang="el-GR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30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10255" y="1016000"/>
            <a:ext cx="8229600" cy="1146630"/>
          </a:xfrm>
        </p:spPr>
        <p:txBody>
          <a:bodyPr/>
          <a:lstStyle/>
          <a:p>
            <a:r>
              <a:rPr lang="el-GR" dirty="0" smtClean="0"/>
              <a:t>Μια ματιά στο </a:t>
            </a:r>
            <a:br>
              <a:rPr lang="el-GR" dirty="0" smtClean="0"/>
            </a:br>
            <a:r>
              <a:rPr lang="el-GR" dirty="0" smtClean="0"/>
              <a:t>Κατάστημα του Μέλλοντος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68313" y="5544457"/>
            <a:ext cx="8229600" cy="897618"/>
          </a:xfrm>
        </p:spPr>
        <p:txBody>
          <a:bodyPr/>
          <a:lstStyle/>
          <a:p>
            <a:pPr marL="0" indent="0">
              <a:buNone/>
            </a:pPr>
            <a:r>
              <a:rPr lang="el-GR" sz="2400" dirty="0" smtClean="0"/>
              <a:t>Επίσκεψη στο </a:t>
            </a:r>
            <a:r>
              <a:rPr lang="en-US" sz="2400" dirty="0" smtClean="0"/>
              <a:t>METRO Future Store: 10 </a:t>
            </a:r>
            <a:r>
              <a:rPr lang="el-GR" sz="2400" dirty="0" smtClean="0"/>
              <a:t>Φεβρουαρίου 2009</a:t>
            </a:r>
            <a:br>
              <a:rPr lang="el-GR" sz="2400" dirty="0" smtClean="0"/>
            </a:br>
            <a:r>
              <a:rPr lang="el-GR" sz="2400" dirty="0" smtClean="0"/>
              <a:t>Ευγενική Χορηγία: Αφοί Βερόπουλοι</a:t>
            </a:r>
            <a:endParaRPr lang="el-GR" sz="2400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4C355-72E9-4658-BB6A-A8324659FEDC}" type="slidenum">
              <a:rPr lang="el-GR" smtClean="0"/>
              <a:pPr>
                <a:defRPr/>
              </a:pPr>
              <a:t>31</a:t>
            </a:fld>
            <a:endParaRPr lang="el-GR"/>
          </a:p>
        </p:txBody>
      </p:sp>
      <p:pic>
        <p:nvPicPr>
          <p:cNvPr id="5" name="4 - Θέση περιεχομένου" descr="DSC006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523749" y="2514826"/>
            <a:ext cx="3862538" cy="289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8313" y="603256"/>
            <a:ext cx="8229600" cy="936625"/>
          </a:xfrm>
        </p:spPr>
        <p:txBody>
          <a:bodyPr/>
          <a:lstStyle/>
          <a:p>
            <a:r>
              <a:rPr lang="el-GR" sz="3200" dirty="0" smtClean="0"/>
              <a:t>Νέες υπηρεσίες προς τον καταναλωτή</a:t>
            </a:r>
            <a:endParaRPr lang="el-GR" sz="3200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32</a:t>
            </a:fld>
            <a:endParaRPr lang="el-GR"/>
          </a:p>
        </p:txBody>
      </p:sp>
      <p:sp>
        <p:nvSpPr>
          <p:cNvPr id="5" name="1 - Τίτλος"/>
          <p:cNvSpPr txBox="1">
            <a:spLocks/>
          </p:cNvSpPr>
          <p:nvPr/>
        </p:nvSpPr>
        <p:spPr bwMode="auto">
          <a:xfrm>
            <a:off x="3756517" y="1401540"/>
            <a:ext cx="4777886" cy="42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Mobile Shopping Assistant</a:t>
            </a:r>
            <a:endParaRPr kumimoji="0" lang="el-GR" sz="24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6" name="4 - Θέση περιεχομένου" descr="DSC006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17149" y="1843546"/>
            <a:ext cx="2676221" cy="2007166"/>
          </a:xfrm>
        </p:spPr>
      </p:pic>
      <p:sp>
        <p:nvSpPr>
          <p:cNvPr id="7" name="1 - Τίτλος"/>
          <p:cNvSpPr txBox="1">
            <a:spLocks/>
          </p:cNvSpPr>
          <p:nvPr/>
        </p:nvSpPr>
        <p:spPr bwMode="auto">
          <a:xfrm>
            <a:off x="1944923" y="3992338"/>
            <a:ext cx="2815770" cy="761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Εστιασμένος Ήχος και Αλληλεπίδραση</a:t>
            </a:r>
            <a:endParaRPr kumimoji="0" lang="el-GR" sz="24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8" name="4 - Θέση περιεχομένου" descr="DSC006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812551" y="4733980"/>
            <a:ext cx="2948138" cy="2211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1 - Τίτλος"/>
          <p:cNvSpPr txBox="1">
            <a:spLocks/>
          </p:cNvSpPr>
          <p:nvPr/>
        </p:nvSpPr>
        <p:spPr bwMode="auto">
          <a:xfrm>
            <a:off x="482828" y="1378858"/>
            <a:ext cx="2942544" cy="436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Biometric Payment</a:t>
            </a:r>
            <a:endParaRPr kumimoji="0" lang="el-GR" sz="24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pic>
        <p:nvPicPr>
          <p:cNvPr id="10" name="4 - Θέση περιεχομένου" descr="DSC0055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375634" y="1799778"/>
            <a:ext cx="2977242" cy="223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7 - Θέση περιεχομένου" descr="DSC0059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767012" y="4434114"/>
            <a:ext cx="3231848" cy="2423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1 - Τίτλος"/>
          <p:cNvSpPr txBox="1">
            <a:spLocks/>
          </p:cNvSpPr>
          <p:nvPr/>
        </p:nvSpPr>
        <p:spPr bwMode="auto">
          <a:xfrm>
            <a:off x="5457375" y="3999596"/>
            <a:ext cx="3802743" cy="42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Υποστήριξη στην επιλογή</a:t>
            </a:r>
            <a:endParaRPr kumimoji="0" lang="el-GR" sz="240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z="3200" dirty="0" smtClean="0"/>
              <a:t>Διαχείριση Αποθέματος και </a:t>
            </a:r>
            <a:r>
              <a:rPr lang="el-GR" sz="3200" dirty="0" smtClean="0"/>
              <a:t/>
            </a:r>
            <a:br>
              <a:rPr lang="el-GR" sz="3200" dirty="0" smtClean="0"/>
            </a:br>
            <a:r>
              <a:rPr lang="el-GR" sz="3200" dirty="0" smtClean="0"/>
              <a:t>Ημερομηνίας </a:t>
            </a:r>
            <a:r>
              <a:rPr lang="el-GR" sz="3200" dirty="0" smtClean="0"/>
              <a:t>Λήξης με χρήση </a:t>
            </a:r>
            <a:r>
              <a:rPr lang="en-US" sz="3200" dirty="0" smtClean="0"/>
              <a:t>RFID</a:t>
            </a:r>
            <a:endParaRPr lang="el-GR" sz="3200" dirty="0" smtClean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488AEE-5FFA-4B2F-A0CF-FD69018699C5}" type="slidenum">
              <a:rPr lang="el-GR" smtClean="0"/>
              <a:pPr>
                <a:defRPr/>
              </a:pPr>
              <a:t>33</a:t>
            </a:fld>
            <a:endParaRPr lang="el-GR"/>
          </a:p>
        </p:txBody>
      </p:sp>
      <p:pic>
        <p:nvPicPr>
          <p:cNvPr id="46084" name="8 - Θέση περιεχομένου" descr="DSC00585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2475" y="2128838"/>
            <a:ext cx="6035675" cy="4525962"/>
          </a:xfrm>
        </p:spPr>
      </p:pic>
      <p:pic>
        <p:nvPicPr>
          <p:cNvPr id="46085" name="4 - Θέση περιεχομένου" descr="DSC0058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5250" y="4651375"/>
            <a:ext cx="2436813" cy="182880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68313" y="748393"/>
            <a:ext cx="8229600" cy="936625"/>
          </a:xfrm>
        </p:spPr>
        <p:txBody>
          <a:bodyPr/>
          <a:lstStyle/>
          <a:p>
            <a:r>
              <a:rPr lang="el-GR" dirty="0" smtClean="0"/>
              <a:t>Συμπεράσματα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3799" y="1698400"/>
            <a:ext cx="8457972" cy="4525962"/>
          </a:xfrm>
        </p:spPr>
        <p:txBody>
          <a:bodyPr/>
          <a:lstStyle/>
          <a:p>
            <a:r>
              <a:rPr lang="el-GR" sz="2800" dirty="0" smtClean="0"/>
              <a:t>Το </a:t>
            </a:r>
            <a:r>
              <a:rPr lang="en-US" sz="2800" dirty="0" smtClean="0"/>
              <a:t>RFID </a:t>
            </a:r>
            <a:r>
              <a:rPr lang="el-GR" sz="2800" dirty="0" smtClean="0"/>
              <a:t>βρίσκει </a:t>
            </a:r>
            <a:r>
              <a:rPr lang="el-GR" sz="2800" dirty="0" smtClean="0"/>
              <a:t>παραγωγική εφαρμογή σήμερα</a:t>
            </a:r>
          </a:p>
          <a:p>
            <a:r>
              <a:rPr lang="el-GR" sz="2800" dirty="0" smtClean="0"/>
              <a:t>Πρώτες εφαρμογές αυτές που δίνουν απτά οφέλη με γρήγορη απόσβεση της επένδυσης</a:t>
            </a:r>
            <a:endParaRPr lang="en-US" sz="2800" dirty="0" smtClean="0"/>
          </a:p>
          <a:p>
            <a:r>
              <a:rPr lang="el-GR" sz="2800" dirty="0" smtClean="0"/>
              <a:t>Η </a:t>
            </a:r>
            <a:r>
              <a:rPr lang="el-GR" sz="2800" dirty="0" smtClean="0"/>
              <a:t>επόμενη μέρα αφορά στην </a:t>
            </a:r>
            <a:r>
              <a:rPr lang="el-GR" sz="2800" dirty="0" smtClean="0"/>
              <a:t>περαιτέρω αξιοποίηση του </a:t>
            </a:r>
            <a:r>
              <a:rPr lang="el-GR" sz="2800" dirty="0" smtClean="0"/>
              <a:t>πλούτου της πληροφορίας </a:t>
            </a:r>
            <a:r>
              <a:rPr lang="el-GR" sz="2800" smtClean="0"/>
              <a:t>και στην </a:t>
            </a:r>
            <a:r>
              <a:rPr lang="el-GR" sz="2800" dirty="0" smtClean="0"/>
              <a:t>υποστήριξη του καταναλωτή</a:t>
            </a:r>
          </a:p>
          <a:p>
            <a:r>
              <a:rPr lang="el-GR" sz="2800" dirty="0" smtClean="0"/>
              <a:t>Για την ευρύτερη υιοθέτηση σε επίπεδο κλάδου απαιτείται:</a:t>
            </a:r>
            <a:endParaRPr lang="el-GR" sz="2800" dirty="0" smtClean="0"/>
          </a:p>
          <a:p>
            <a:pPr lvl="1"/>
            <a:r>
              <a:rPr lang="el-GR" sz="2400" dirty="0" smtClean="0"/>
              <a:t>Επικόλληση ετικετών στα προϊόντα </a:t>
            </a:r>
            <a:r>
              <a:rPr lang="el-GR" sz="2400" dirty="0" smtClean="0"/>
              <a:t>από τον προμηθευτή</a:t>
            </a:r>
            <a:endParaRPr lang="el-GR" sz="2400" dirty="0" smtClean="0"/>
          </a:p>
          <a:p>
            <a:pPr lvl="1"/>
            <a:r>
              <a:rPr lang="el-GR" sz="2400" dirty="0" smtClean="0"/>
              <a:t>Οφέλη για προμηθευτές μέσω ανταλλαγής </a:t>
            </a:r>
            <a:r>
              <a:rPr lang="el-GR" sz="2400" dirty="0" smtClean="0"/>
              <a:t/>
            </a:r>
            <a:br>
              <a:rPr lang="el-GR" sz="2400" dirty="0" smtClean="0"/>
            </a:br>
            <a:r>
              <a:rPr lang="el-GR" sz="2400" dirty="0" smtClean="0"/>
              <a:t>πληροφοριών</a:t>
            </a:r>
            <a:endParaRPr lang="el-GR" sz="2400" dirty="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D773A8-7F2A-4036-A39A-462F84510868}" type="slidenum">
              <a:rPr lang="el-GR" smtClean="0"/>
              <a:pPr>
                <a:defRPr/>
              </a:pPr>
              <a:t>34</a:t>
            </a:fld>
            <a:endParaRPr lang="el-G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428625" y="1357313"/>
            <a:ext cx="8229600" cy="2143125"/>
          </a:xfrm>
        </p:spPr>
        <p:txBody>
          <a:bodyPr/>
          <a:lstStyle/>
          <a:p>
            <a:pPr eaLnBrk="1" hangingPunct="1">
              <a:defRPr/>
            </a:pPr>
            <a:r>
              <a:rPr lang="el-G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Για περισσότερες πληροφορίες</a:t>
            </a:r>
            <a:r>
              <a:rPr lang="en-US" dirty="0" smtClean="0"/>
              <a:t>:</a:t>
            </a:r>
            <a:endParaRPr lang="el-GR" dirty="0" smtClean="0"/>
          </a:p>
        </p:txBody>
      </p:sp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1928813" y="3348038"/>
            <a:ext cx="528637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200"/>
              <a:t>k.pramatari@aueb.gr</a:t>
            </a:r>
          </a:p>
          <a:p>
            <a:pPr algn="ctr"/>
            <a:endParaRPr lang="en-GB" sz="3200"/>
          </a:p>
          <a:p>
            <a:pPr algn="ctr"/>
            <a:r>
              <a:rPr lang="en-GB" sz="3200">
                <a:hlinkClick r:id="rId2"/>
              </a:rPr>
              <a:t>www.smart-rfid.eu</a:t>
            </a:r>
            <a:r>
              <a:rPr lang="en-GB" sz="3200"/>
              <a:t> </a:t>
            </a:r>
            <a:endParaRPr lang="el-GR" sz="3200"/>
          </a:p>
          <a:p>
            <a:pPr algn="ctr"/>
            <a:r>
              <a:rPr lang="en-US" sz="3200">
                <a:hlinkClick r:id="rId3"/>
              </a:rPr>
              <a:t>www.futurestore.org</a:t>
            </a:r>
            <a:r>
              <a:rPr lang="en-GB" sz="3200"/>
              <a:t> </a:t>
            </a:r>
            <a:endParaRPr lang="el-GR" sz="3200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C2BFFE-F4F8-480C-BEEA-149BBE1A6A91}" type="slidenum">
              <a:rPr lang="el-GR" smtClean="0"/>
              <a:pPr>
                <a:defRPr/>
              </a:pPr>
              <a:t>35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Το </a:t>
            </a:r>
            <a:r>
              <a:rPr lang="en-US" smtClean="0"/>
              <a:t>RFID </a:t>
            </a:r>
            <a:r>
              <a:rPr lang="el-GR" smtClean="0"/>
              <a:t>στην καθημερινή μας ζωή</a:t>
            </a:r>
          </a:p>
        </p:txBody>
      </p:sp>
      <p:sp>
        <p:nvSpPr>
          <p:cNvPr id="17411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smtClean="0"/>
          </a:p>
        </p:txBody>
      </p:sp>
      <p:sp>
        <p:nvSpPr>
          <p:cNvPr id="17412" name="Text Box 9"/>
          <p:cNvSpPr txBox="1">
            <a:spLocks noChangeArrowheads="1"/>
          </p:cNvSpPr>
          <p:nvPr/>
        </p:nvSpPr>
        <p:spPr bwMode="auto">
          <a:xfrm>
            <a:off x="1076325" y="6053138"/>
            <a:ext cx="62674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b="1">
                <a:solidFill>
                  <a:srgbClr val="002162"/>
                </a:solidFill>
                <a:latin typeface="Tahoma" pitchFamily="34" charset="0"/>
              </a:rPr>
              <a:t>…όμως μόνο ως «κλειστά/ εσωτερικά» συστήματα</a:t>
            </a:r>
          </a:p>
        </p:txBody>
      </p:sp>
      <p:grpSp>
        <p:nvGrpSpPr>
          <p:cNvPr id="17413" name="13 - Ομάδα"/>
          <p:cNvGrpSpPr>
            <a:grpSpLocks/>
          </p:cNvGrpSpPr>
          <p:nvPr/>
        </p:nvGrpSpPr>
        <p:grpSpPr bwMode="auto">
          <a:xfrm>
            <a:off x="595313" y="1960563"/>
            <a:ext cx="7924800" cy="3867150"/>
            <a:chOff x="725714" y="1930853"/>
            <a:chExt cx="7924800" cy="3867150"/>
          </a:xfrm>
        </p:grpSpPr>
        <p:pic>
          <p:nvPicPr>
            <p:cNvPr id="1741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5714" y="1930853"/>
              <a:ext cx="7924800" cy="38671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895576" y="3381828"/>
              <a:ext cx="2457450" cy="3667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>
                  <a:solidFill>
                    <a:schemeClr val="bg1"/>
                  </a:solidFill>
                  <a:latin typeface="Tahoma" pitchFamily="34" charset="0"/>
                  <a:cs typeface="+mn-cs"/>
                </a:rPr>
                <a:t>Ski passport</a:t>
              </a:r>
              <a:endParaRPr lang="el-GR">
                <a:solidFill>
                  <a:schemeClr val="bg1"/>
                </a:solidFill>
                <a:latin typeface="Tahoma" pitchFamily="34" charset="0"/>
                <a:cs typeface="+mn-cs"/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914626" y="5323340"/>
              <a:ext cx="2409825" cy="36671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l-GR" dirty="0">
                  <a:solidFill>
                    <a:schemeClr val="bg1"/>
                  </a:solidFill>
                  <a:latin typeface="Tahoma" pitchFamily="34" charset="0"/>
                  <a:cs typeface="+mn-cs"/>
                </a:rPr>
                <a:t>βιβλιοθήκες</a:t>
              </a: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3483201" y="5323340"/>
              <a:ext cx="2438400" cy="36671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l-GR">
                  <a:solidFill>
                    <a:schemeClr val="bg1"/>
                  </a:solidFill>
                  <a:latin typeface="Tahoma" pitchFamily="34" charset="0"/>
                  <a:cs typeface="+mn-cs"/>
                </a:rPr>
                <a:t>Μαραθώνιος</a:t>
              </a: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6124801" y="5294765"/>
              <a:ext cx="2381250" cy="36671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el-GR" dirty="0">
                  <a:solidFill>
                    <a:schemeClr val="bg1"/>
                  </a:solidFill>
                  <a:latin typeface="Tahoma" pitchFamily="34" charset="0"/>
                  <a:cs typeface="+mn-cs"/>
                </a:rPr>
                <a:t>αντικλεπτικά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6096226" y="3440565"/>
              <a:ext cx="2379663" cy="369888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l-GR" dirty="0">
                  <a:solidFill>
                    <a:schemeClr val="bg1"/>
                  </a:solidFill>
                  <a:latin typeface="Tahoma" pitchFamily="34" charset="0"/>
                  <a:cs typeface="+mn-cs"/>
                </a:rPr>
                <a:t>εισιτήρια</a:t>
              </a:r>
            </a:p>
          </p:txBody>
        </p:sp>
      </p:grpSp>
      <p:sp>
        <p:nvSpPr>
          <p:cNvPr id="15" name="1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5F3-01E5-459B-BDF6-E9B7CA104794}" type="slidenum">
              <a:rPr lang="el-GR" smtClean="0"/>
              <a:pPr>
                <a:defRPr/>
              </a:pPr>
              <a:t>4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- Τίτλος"/>
          <p:cNvSpPr>
            <a:spLocks noGrp="1"/>
          </p:cNvSpPr>
          <p:nvPr>
            <p:ph type="title"/>
          </p:nvPr>
        </p:nvSpPr>
        <p:spPr>
          <a:xfrm>
            <a:off x="468313" y="763363"/>
            <a:ext cx="8229600" cy="936625"/>
          </a:xfrm>
        </p:spPr>
        <p:txBody>
          <a:bodyPr/>
          <a:lstStyle/>
          <a:p>
            <a:r>
              <a:rPr lang="en-US" dirty="0" smtClean="0"/>
              <a:t>To RFID </a:t>
            </a:r>
            <a:r>
              <a:rPr lang="el-GR" dirty="0" smtClean="0"/>
              <a:t>σε διαφόρους κλάδους</a:t>
            </a:r>
          </a:p>
        </p:txBody>
      </p:sp>
      <p:sp>
        <p:nvSpPr>
          <p:cNvPr id="18435" name="2 - Θέση περιεχομένου"/>
          <p:cNvSpPr>
            <a:spLocks noGrp="1"/>
          </p:cNvSpPr>
          <p:nvPr>
            <p:ph idx="1"/>
          </p:nvPr>
        </p:nvSpPr>
        <p:spPr>
          <a:xfrm>
            <a:off x="468313" y="1800001"/>
            <a:ext cx="8229600" cy="4525962"/>
          </a:xfrm>
        </p:spPr>
        <p:txBody>
          <a:bodyPr/>
          <a:lstStyle/>
          <a:p>
            <a:endParaRPr lang="el-GR" smtClean="0"/>
          </a:p>
        </p:txBody>
      </p:sp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300" y="1674588"/>
            <a:ext cx="8208963" cy="4737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3408363" y="2160363"/>
            <a:ext cx="1303337" cy="9159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Ένδυση</a:t>
            </a:r>
          </a:p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Υπόδηση</a:t>
            </a:r>
          </a:p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Αξεσουάρ</a:t>
            </a: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5057775" y="2492151"/>
            <a:ext cx="2259013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Φαρμακοβιομηχανία</a:t>
            </a:r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6027738" y="3031901"/>
            <a:ext cx="2667000" cy="3667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Αυτοκινητοβιομηχανία</a:t>
            </a:r>
          </a:p>
        </p:txBody>
      </p:sp>
      <p:sp>
        <p:nvSpPr>
          <p:cNvPr id="18440" name="Text Box 7"/>
          <p:cNvSpPr txBox="1">
            <a:spLocks noChangeArrowheads="1"/>
          </p:cNvSpPr>
          <p:nvPr/>
        </p:nvSpPr>
        <p:spPr bwMode="auto">
          <a:xfrm>
            <a:off x="4032250" y="4043138"/>
            <a:ext cx="225901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>
                <a:solidFill>
                  <a:srgbClr val="002162"/>
                </a:solidFill>
                <a:latin typeface="Tahoma" pitchFamily="34" charset="0"/>
              </a:rPr>
              <a:t>Ηλεκτρονικές συσκευές</a:t>
            </a:r>
          </a:p>
        </p:txBody>
      </p:sp>
      <p:sp>
        <p:nvSpPr>
          <p:cNvPr id="18441" name="Text Box 8"/>
          <p:cNvSpPr txBox="1">
            <a:spLocks noChangeArrowheads="1"/>
          </p:cNvSpPr>
          <p:nvPr/>
        </p:nvSpPr>
        <p:spPr bwMode="auto">
          <a:xfrm>
            <a:off x="5416550" y="4916263"/>
            <a:ext cx="171926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l-GR">
                <a:solidFill>
                  <a:srgbClr val="002162"/>
                </a:solidFill>
                <a:latin typeface="Tahoma" pitchFamily="34" charset="0"/>
              </a:rPr>
              <a:t>Καταναλωτικά </a:t>
            </a:r>
            <a:br>
              <a:rPr lang="el-GR">
                <a:solidFill>
                  <a:srgbClr val="002162"/>
                </a:solidFill>
                <a:latin typeface="Tahoma" pitchFamily="34" charset="0"/>
              </a:rPr>
            </a:br>
            <a:r>
              <a:rPr lang="el-GR">
                <a:solidFill>
                  <a:srgbClr val="002162"/>
                </a:solidFill>
                <a:latin typeface="Tahoma" pitchFamily="34" charset="0"/>
              </a:rPr>
              <a:t>είδη</a:t>
            </a:r>
          </a:p>
        </p:txBody>
      </p:sp>
      <p:sp>
        <p:nvSpPr>
          <p:cNvPr id="18442" name="Text Box 11"/>
          <p:cNvSpPr txBox="1">
            <a:spLocks noChangeArrowheads="1"/>
          </p:cNvSpPr>
          <p:nvPr/>
        </p:nvSpPr>
        <p:spPr bwMode="auto">
          <a:xfrm>
            <a:off x="1577975" y="5663976"/>
            <a:ext cx="1719263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>
                <a:solidFill>
                  <a:srgbClr val="002162"/>
                </a:solidFill>
                <a:latin typeface="Tahoma" pitchFamily="34" charset="0"/>
              </a:rPr>
              <a:t>Logistics </a:t>
            </a:r>
            <a:r>
              <a:rPr lang="el-GR">
                <a:solidFill>
                  <a:srgbClr val="002162"/>
                </a:solidFill>
                <a:latin typeface="Tahoma" pitchFamily="34" charset="0"/>
              </a:rPr>
              <a:t>και μεταφορές</a:t>
            </a:r>
          </a:p>
        </p:txBody>
      </p:sp>
      <p:sp>
        <p:nvSpPr>
          <p:cNvPr id="18443" name="Text Box 12"/>
          <p:cNvSpPr txBox="1">
            <a:spLocks noChangeArrowheads="1"/>
          </p:cNvSpPr>
          <p:nvPr/>
        </p:nvSpPr>
        <p:spPr bwMode="auto">
          <a:xfrm>
            <a:off x="2271713" y="3670076"/>
            <a:ext cx="1719262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>
                <a:solidFill>
                  <a:srgbClr val="002162"/>
                </a:solidFill>
                <a:latin typeface="Tahoma" pitchFamily="34" charset="0"/>
              </a:rPr>
              <a:t>Είδη ευρείας κατανάλωσης</a:t>
            </a:r>
          </a:p>
        </p:txBody>
      </p:sp>
      <p:sp>
        <p:nvSpPr>
          <p:cNvPr id="18444" name="Text Box 13"/>
          <p:cNvSpPr txBox="1">
            <a:spLocks noChangeArrowheads="1"/>
          </p:cNvSpPr>
          <p:nvPr/>
        </p:nvSpPr>
        <p:spPr bwMode="auto">
          <a:xfrm>
            <a:off x="3725863" y="5929088"/>
            <a:ext cx="1719262" cy="3667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l-GR">
                <a:solidFill>
                  <a:srgbClr val="002162"/>
                </a:solidFill>
                <a:latin typeface="Tahoma" pitchFamily="34" charset="0"/>
              </a:rPr>
              <a:t>Αεροναυπηγική</a:t>
            </a:r>
          </a:p>
        </p:txBody>
      </p:sp>
      <p:sp>
        <p:nvSpPr>
          <p:cNvPr id="13" name="12 - Θέση αριθμού διαφάνειας"/>
          <p:cNvSpPr>
            <a:spLocks noGrp="1"/>
          </p:cNvSpPr>
          <p:nvPr>
            <p:ph type="sldNum" sz="quarter" idx="12"/>
          </p:nvPr>
        </p:nvSpPr>
        <p:spPr>
          <a:xfrm>
            <a:off x="471488" y="6329138"/>
            <a:ext cx="2133600" cy="268288"/>
          </a:xfrm>
        </p:spPr>
        <p:txBody>
          <a:bodyPr/>
          <a:lstStyle/>
          <a:p>
            <a:pPr>
              <a:defRPr/>
            </a:pPr>
            <a:fld id="{840CBD23-9D49-496E-9828-B02F06B595DD}" type="slidenum">
              <a:rPr lang="el-GR" smtClean="0"/>
              <a:pPr>
                <a:defRPr/>
              </a:pPr>
              <a:t>5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- Επεξήγηση με γραμμή 1"/>
          <p:cNvSpPr/>
          <p:nvPr/>
        </p:nvSpPr>
        <p:spPr>
          <a:xfrm>
            <a:off x="4411663" y="5718175"/>
            <a:ext cx="2251075" cy="812800"/>
          </a:xfrm>
          <a:prstGeom prst="borderCallout1">
            <a:avLst>
              <a:gd name="adj1" fmla="val 18750"/>
              <a:gd name="adj2" fmla="val -8333"/>
              <a:gd name="adj3" fmla="val -169642"/>
              <a:gd name="adj4" fmla="val -92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l-GR" sz="1600" b="1" dirty="0">
                <a:solidFill>
                  <a:schemeClr val="tx1"/>
                </a:solidFill>
              </a:rPr>
              <a:t>Τομή στα τεχνολογικά θέματα με </a:t>
            </a:r>
            <a:r>
              <a:rPr lang="en-US" sz="1600" b="1" dirty="0">
                <a:solidFill>
                  <a:schemeClr val="tx1"/>
                </a:solidFill>
              </a:rPr>
              <a:t>Generation 2 Tags</a:t>
            </a:r>
            <a:endParaRPr lang="el-GR" sz="1600" b="1" dirty="0">
              <a:solidFill>
                <a:schemeClr val="tx1"/>
              </a:solidFill>
            </a:endParaRPr>
          </a:p>
        </p:txBody>
      </p:sp>
      <p:sp>
        <p:nvSpPr>
          <p:cNvPr id="20483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Η εξέλιξη του </a:t>
            </a:r>
            <a:r>
              <a:rPr lang="en-US" smtClean="0"/>
              <a:t>RFID </a:t>
            </a:r>
            <a:r>
              <a:rPr lang="el-GR" smtClean="0"/>
              <a:t/>
            </a:r>
            <a:br>
              <a:rPr lang="el-GR" smtClean="0"/>
            </a:br>
            <a:r>
              <a:rPr lang="el-GR" smtClean="0"/>
              <a:t>από το </a:t>
            </a:r>
            <a:r>
              <a:rPr lang="en-US" smtClean="0"/>
              <a:t>2000</a:t>
            </a:r>
            <a:r>
              <a:rPr lang="el-GR" smtClean="0"/>
              <a:t> έως σήμερα</a:t>
            </a:r>
          </a:p>
        </p:txBody>
      </p:sp>
      <p:sp>
        <p:nvSpPr>
          <p:cNvPr id="4" name="3 - Δεξιό βέλος"/>
          <p:cNvSpPr/>
          <p:nvPr/>
        </p:nvSpPr>
        <p:spPr>
          <a:xfrm>
            <a:off x="871538" y="3265488"/>
            <a:ext cx="7546975" cy="1408112"/>
          </a:xfrm>
          <a:prstGeom prst="rightArrow">
            <a:avLst/>
          </a:prstGeom>
          <a:gradFill flip="none" rotWithShape="1">
            <a:gsLst>
              <a:gs pos="0">
                <a:srgbClr val="9688C6">
                  <a:tint val="66000"/>
                  <a:satMod val="160000"/>
                </a:srgbClr>
              </a:gs>
              <a:gs pos="50000">
                <a:srgbClr val="9688C6">
                  <a:tint val="44500"/>
                  <a:satMod val="160000"/>
                </a:srgbClr>
              </a:gs>
              <a:gs pos="100000">
                <a:srgbClr val="9688C6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20485" name="4 - TextBox"/>
          <p:cNvSpPr txBox="1">
            <a:spLocks noChangeArrowheads="1"/>
          </p:cNvSpPr>
          <p:nvPr/>
        </p:nvSpPr>
        <p:spPr bwMode="auto">
          <a:xfrm>
            <a:off x="739775" y="3178175"/>
            <a:ext cx="11176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b="1"/>
              <a:t>2000</a:t>
            </a:r>
          </a:p>
          <a:p>
            <a:endParaRPr lang="el-GR" b="1"/>
          </a:p>
        </p:txBody>
      </p:sp>
      <p:sp>
        <p:nvSpPr>
          <p:cNvPr id="6" name="5 - Επεξήγηση με γραμμή 1"/>
          <p:cNvSpPr/>
          <p:nvPr/>
        </p:nvSpPr>
        <p:spPr>
          <a:xfrm>
            <a:off x="1131888" y="5646738"/>
            <a:ext cx="1698625" cy="812800"/>
          </a:xfrm>
          <a:prstGeom prst="borderCallout1">
            <a:avLst>
              <a:gd name="adj1" fmla="val 18750"/>
              <a:gd name="adj2" fmla="val -8333"/>
              <a:gd name="adj3" fmla="val -157143"/>
              <a:gd name="adj4" fmla="val -10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l-GR" sz="1600" b="1" dirty="0">
                <a:solidFill>
                  <a:schemeClr val="tx1"/>
                </a:solidFill>
              </a:rPr>
              <a:t>1</a:t>
            </a:r>
            <a:r>
              <a:rPr lang="el-GR" sz="1600" b="1" baseline="30000" dirty="0">
                <a:solidFill>
                  <a:schemeClr val="tx1"/>
                </a:solidFill>
              </a:rPr>
              <a:t>η</a:t>
            </a:r>
            <a:r>
              <a:rPr lang="el-GR" sz="1600" b="1" dirty="0">
                <a:solidFill>
                  <a:schemeClr val="tx1"/>
                </a:solidFill>
              </a:rPr>
              <a:t> παρουσίαση Συνέδριο </a:t>
            </a:r>
            <a:r>
              <a:rPr lang="en-US" sz="1600" b="1" dirty="0">
                <a:solidFill>
                  <a:schemeClr val="tx1"/>
                </a:solidFill>
              </a:rPr>
              <a:t>ECR Europe 2000</a:t>
            </a:r>
            <a:endParaRPr lang="el-GR" sz="1600" b="1" dirty="0">
              <a:solidFill>
                <a:schemeClr val="tx1"/>
              </a:solidFill>
            </a:endParaRPr>
          </a:p>
        </p:txBody>
      </p:sp>
      <p:sp>
        <p:nvSpPr>
          <p:cNvPr id="20487" name="6 - TextBox"/>
          <p:cNvSpPr txBox="1">
            <a:spLocks noChangeArrowheads="1"/>
          </p:cNvSpPr>
          <p:nvPr/>
        </p:nvSpPr>
        <p:spPr bwMode="auto">
          <a:xfrm>
            <a:off x="3744913" y="3163888"/>
            <a:ext cx="11176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b="1"/>
              <a:t>2005</a:t>
            </a:r>
          </a:p>
          <a:p>
            <a:endParaRPr lang="el-GR" b="1"/>
          </a:p>
        </p:txBody>
      </p:sp>
      <p:sp>
        <p:nvSpPr>
          <p:cNvPr id="20488" name="8 - TextBox"/>
          <p:cNvSpPr txBox="1">
            <a:spLocks noChangeArrowheads="1"/>
          </p:cNvSpPr>
          <p:nvPr/>
        </p:nvSpPr>
        <p:spPr bwMode="auto">
          <a:xfrm>
            <a:off x="6081713" y="3121025"/>
            <a:ext cx="11176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l-GR" b="1"/>
              <a:t>2009</a:t>
            </a:r>
          </a:p>
        </p:txBody>
      </p:sp>
      <p:sp>
        <p:nvSpPr>
          <p:cNvPr id="10" name="9 - Επεξήγηση με γραμμή 1"/>
          <p:cNvSpPr/>
          <p:nvPr/>
        </p:nvSpPr>
        <p:spPr>
          <a:xfrm>
            <a:off x="3251200" y="4498975"/>
            <a:ext cx="1698625" cy="812800"/>
          </a:xfrm>
          <a:prstGeom prst="borderCallout1">
            <a:avLst>
              <a:gd name="adj1" fmla="val 18750"/>
              <a:gd name="adj2" fmla="val -8333"/>
              <a:gd name="adj3" fmla="val -26785"/>
              <a:gd name="adj4" fmla="val -75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1600" b="1" dirty="0">
                <a:solidFill>
                  <a:schemeClr val="tx1"/>
                </a:solidFill>
              </a:rPr>
              <a:t>Mandate </a:t>
            </a:r>
            <a:r>
              <a:rPr lang="el-GR" sz="1600" b="1" dirty="0">
                <a:solidFill>
                  <a:schemeClr val="tx1"/>
                </a:solidFill>
              </a:rPr>
              <a:t>από </a:t>
            </a:r>
            <a:r>
              <a:rPr lang="en-US" sz="1600" b="1" dirty="0">
                <a:solidFill>
                  <a:schemeClr val="tx1"/>
                </a:solidFill>
              </a:rPr>
              <a:t>Wall-Mart/ Metro</a:t>
            </a:r>
            <a:endParaRPr lang="el-GR" sz="1600" b="1" dirty="0">
              <a:solidFill>
                <a:schemeClr val="tx1"/>
              </a:solidFill>
            </a:endParaRPr>
          </a:p>
        </p:txBody>
      </p:sp>
      <p:sp>
        <p:nvSpPr>
          <p:cNvPr id="14" name="13 - Επεξήγηση με γραμμή 1"/>
          <p:cNvSpPr/>
          <p:nvPr/>
        </p:nvSpPr>
        <p:spPr>
          <a:xfrm>
            <a:off x="5326063" y="4529138"/>
            <a:ext cx="2251075" cy="812800"/>
          </a:xfrm>
          <a:prstGeom prst="borderCallout1">
            <a:avLst>
              <a:gd name="adj1" fmla="val 18750"/>
              <a:gd name="adj2" fmla="val -8333"/>
              <a:gd name="adj3" fmla="val -23213"/>
              <a:gd name="adj4" fmla="val -86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l-GR" sz="1600" b="1" dirty="0">
                <a:solidFill>
                  <a:schemeClr val="tx1"/>
                </a:solidFill>
              </a:rPr>
              <a:t>Νέα ώθηση/ πίεση προς προμηθευτές</a:t>
            </a:r>
          </a:p>
        </p:txBody>
      </p:sp>
      <p:sp>
        <p:nvSpPr>
          <p:cNvPr id="15" name="14 - Ελεύθερη σχεδίαση"/>
          <p:cNvSpPr/>
          <p:nvPr/>
        </p:nvSpPr>
        <p:spPr>
          <a:xfrm>
            <a:off x="1233488" y="2263775"/>
            <a:ext cx="5486400" cy="914400"/>
          </a:xfrm>
          <a:custGeom>
            <a:avLst/>
            <a:gdLst>
              <a:gd name="connsiteX0" fmla="*/ 0 w 5500914"/>
              <a:gd name="connsiteY0" fmla="*/ 1120020 h 1120020"/>
              <a:gd name="connsiteX1" fmla="*/ 566057 w 5500914"/>
              <a:gd name="connsiteY1" fmla="*/ 989391 h 1120020"/>
              <a:gd name="connsiteX2" fmla="*/ 1204686 w 5500914"/>
              <a:gd name="connsiteY2" fmla="*/ 423334 h 1120020"/>
              <a:gd name="connsiteX3" fmla="*/ 1611086 w 5500914"/>
              <a:gd name="connsiteY3" fmla="*/ 118534 h 1120020"/>
              <a:gd name="connsiteX4" fmla="*/ 2104571 w 5500914"/>
              <a:gd name="connsiteY4" fmla="*/ 220134 h 1120020"/>
              <a:gd name="connsiteX5" fmla="*/ 2525486 w 5500914"/>
              <a:gd name="connsiteY5" fmla="*/ 670077 h 1120020"/>
              <a:gd name="connsiteX6" fmla="*/ 3135086 w 5500914"/>
              <a:gd name="connsiteY6" fmla="*/ 641048 h 1120020"/>
              <a:gd name="connsiteX7" fmla="*/ 4034971 w 5500914"/>
              <a:gd name="connsiteY7" fmla="*/ 220134 h 1120020"/>
              <a:gd name="connsiteX8" fmla="*/ 4978400 w 5500914"/>
              <a:gd name="connsiteY8" fmla="*/ 31448 h 1120020"/>
              <a:gd name="connsiteX9" fmla="*/ 5500914 w 5500914"/>
              <a:gd name="connsiteY9" fmla="*/ 31448 h 1120020"/>
              <a:gd name="connsiteX10" fmla="*/ 5500914 w 5500914"/>
              <a:gd name="connsiteY10" fmla="*/ 31448 h 1120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00914" h="1120020">
                <a:moveTo>
                  <a:pt x="0" y="1120020"/>
                </a:moveTo>
                <a:cubicBezTo>
                  <a:pt x="182638" y="1112762"/>
                  <a:pt x="365276" y="1105505"/>
                  <a:pt x="566057" y="989391"/>
                </a:cubicBezTo>
                <a:cubicBezTo>
                  <a:pt x="766838" y="873277"/>
                  <a:pt x="1030515" y="568477"/>
                  <a:pt x="1204686" y="423334"/>
                </a:cubicBezTo>
                <a:cubicBezTo>
                  <a:pt x="1378857" y="278191"/>
                  <a:pt x="1461105" y="152401"/>
                  <a:pt x="1611086" y="118534"/>
                </a:cubicBezTo>
                <a:cubicBezTo>
                  <a:pt x="1761067" y="84667"/>
                  <a:pt x="1952171" y="128210"/>
                  <a:pt x="2104571" y="220134"/>
                </a:cubicBezTo>
                <a:cubicBezTo>
                  <a:pt x="2256971" y="312058"/>
                  <a:pt x="2353734" y="599925"/>
                  <a:pt x="2525486" y="670077"/>
                </a:cubicBezTo>
                <a:cubicBezTo>
                  <a:pt x="2697238" y="740229"/>
                  <a:pt x="2883505" y="716038"/>
                  <a:pt x="3135086" y="641048"/>
                </a:cubicBezTo>
                <a:cubicBezTo>
                  <a:pt x="3386667" y="566058"/>
                  <a:pt x="3727752" y="321734"/>
                  <a:pt x="4034971" y="220134"/>
                </a:cubicBezTo>
                <a:cubicBezTo>
                  <a:pt x="4342190" y="118534"/>
                  <a:pt x="4734076" y="62896"/>
                  <a:pt x="4978400" y="31448"/>
                </a:cubicBezTo>
                <a:cubicBezTo>
                  <a:pt x="5222724" y="0"/>
                  <a:pt x="5500914" y="31448"/>
                  <a:pt x="5500914" y="31448"/>
                </a:cubicBezTo>
                <a:lnTo>
                  <a:pt x="5500914" y="31448"/>
                </a:ln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16" name="1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45D098-CD6E-43AF-8D65-3F459F2B2BAB}" type="slidenum">
              <a:rPr lang="el-GR" smtClean="0"/>
              <a:pPr>
                <a:defRPr/>
              </a:pPr>
              <a:t>6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- Τίτλος"/>
          <p:cNvSpPr>
            <a:spLocks noGrp="1"/>
          </p:cNvSpPr>
          <p:nvPr>
            <p:ph type="title"/>
          </p:nvPr>
        </p:nvSpPr>
        <p:spPr>
          <a:xfrm>
            <a:off x="468313" y="1067707"/>
            <a:ext cx="8229600" cy="936625"/>
          </a:xfrm>
        </p:spPr>
        <p:txBody>
          <a:bodyPr/>
          <a:lstStyle/>
          <a:p>
            <a:r>
              <a:rPr lang="el-GR" dirty="0" smtClean="0"/>
              <a:t>Το </a:t>
            </a:r>
            <a:r>
              <a:rPr lang="en-US" dirty="0" smtClean="0"/>
              <a:t>RFID </a:t>
            </a:r>
            <a:r>
              <a:rPr lang="el-GR" dirty="0" smtClean="0"/>
              <a:t>στ</a:t>
            </a:r>
            <a:r>
              <a:rPr lang="el-GR" dirty="0" smtClean="0"/>
              <a:t>η Διαχείριση </a:t>
            </a:r>
            <a:br>
              <a:rPr lang="el-GR" dirty="0" smtClean="0"/>
            </a:br>
            <a:r>
              <a:rPr lang="el-GR" dirty="0" smtClean="0"/>
              <a:t>Εφοδιαστικής Αλυσίδας</a:t>
            </a:r>
            <a:endParaRPr lang="el-GR" dirty="0" smtClean="0"/>
          </a:p>
        </p:txBody>
      </p:sp>
      <p:graphicFrame>
        <p:nvGraphicFramePr>
          <p:cNvPr id="6" name="Diagram 6"/>
          <p:cNvGraphicFramePr/>
          <p:nvPr/>
        </p:nvGraphicFramePr>
        <p:xfrm>
          <a:off x="487789" y="2598506"/>
          <a:ext cx="8090154" cy="326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6DC03-49C8-4F7B-87BE-4FA7F7747A1E}" type="slidenum">
              <a:rPr lang="el-GR" smtClean="0"/>
              <a:pPr>
                <a:defRPr/>
              </a:pPr>
              <a:t>7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B0443E7-B699-4C43-B273-B2D6221AC0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6B0443E7-B699-4C43-B273-B2D6221AC0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A2EFD88-C773-4C2F-ABA4-3ABD1E1050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7A2EFD88-C773-4C2F-ABA4-3ABD1E1050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B56EBC2-5289-42AD-A5CE-D2A767E05D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4B56EBC2-5289-42AD-A5CE-D2A767E05D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B9D98BE-3BA1-40B5-9CED-8725CC8D43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5B9D98BE-3BA1-40B5-9CED-8725CC8D43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0249FF7-054C-4F40-9F56-D5D299750A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00249FF7-054C-4F40-9F56-D5D299750A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E16FC3B-9BFA-4C3A-9E82-13E70584B7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6">
                                            <p:graphicEl>
                                              <a:dgm id="{EE16FC3B-9BFA-4C3A-9E82-13E70584B7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870BDA6-0E2D-4AFC-91AB-02B9F23D4E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7870BDA6-0E2D-4AFC-91AB-02B9F23D4E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A7A73A-F6F1-46A2-8828-73A7860A1F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FFA7A73A-F6F1-46A2-8828-73A7860A1F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- Τίτλος"/>
          <p:cNvSpPr>
            <a:spLocks noGrp="1"/>
          </p:cNvSpPr>
          <p:nvPr>
            <p:ph type="title"/>
          </p:nvPr>
        </p:nvSpPr>
        <p:spPr>
          <a:xfrm>
            <a:off x="468313" y="1067704"/>
            <a:ext cx="8229600" cy="936625"/>
          </a:xfrm>
        </p:spPr>
        <p:txBody>
          <a:bodyPr/>
          <a:lstStyle/>
          <a:p>
            <a:r>
              <a:rPr lang="el-GR" dirty="0" smtClean="0"/>
              <a:t>Το </a:t>
            </a:r>
            <a:r>
              <a:rPr lang="en-US" dirty="0" smtClean="0"/>
              <a:t>RFID </a:t>
            </a:r>
            <a:r>
              <a:rPr lang="el-GR" dirty="0" smtClean="0"/>
              <a:t>στ</a:t>
            </a:r>
            <a:r>
              <a:rPr lang="el-GR" dirty="0" smtClean="0"/>
              <a:t>η Διαχείριση </a:t>
            </a:r>
            <a:br>
              <a:rPr lang="el-GR" dirty="0" smtClean="0"/>
            </a:br>
            <a:r>
              <a:rPr lang="el-GR" dirty="0" smtClean="0"/>
              <a:t>Εφοδιαστικής Αλυσίδας</a:t>
            </a:r>
            <a:endParaRPr lang="el-GR" dirty="0" smtClean="0"/>
          </a:p>
        </p:txBody>
      </p:sp>
      <p:graphicFrame>
        <p:nvGraphicFramePr>
          <p:cNvPr id="6" name="Diagram 6"/>
          <p:cNvGraphicFramePr/>
          <p:nvPr/>
        </p:nvGraphicFramePr>
        <p:xfrm>
          <a:off x="487789" y="2598504"/>
          <a:ext cx="8090154" cy="3268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E6DC03-49C8-4F7B-87BE-4FA7F7747A1E}" type="slidenum">
              <a:rPr lang="el-GR" smtClean="0"/>
              <a:pPr>
                <a:defRPr/>
              </a:pPr>
              <a:t>8</a:t>
            </a:fld>
            <a:endParaRPr lang="el-G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- Τίτλος"/>
          <p:cNvSpPr>
            <a:spLocks noGrp="1"/>
          </p:cNvSpPr>
          <p:nvPr>
            <p:ph type="title"/>
          </p:nvPr>
        </p:nvSpPr>
        <p:spPr>
          <a:xfrm>
            <a:off x="468313" y="806451"/>
            <a:ext cx="8229600" cy="936625"/>
          </a:xfrm>
        </p:spPr>
        <p:txBody>
          <a:bodyPr/>
          <a:lstStyle/>
          <a:p>
            <a:r>
              <a:rPr lang="el-GR" dirty="0" smtClean="0"/>
              <a:t>Η περίπτωση της </a:t>
            </a:r>
            <a:r>
              <a:rPr lang="en-US" dirty="0" smtClean="0"/>
              <a:t>METRO </a:t>
            </a:r>
            <a:r>
              <a:rPr lang="en-US" dirty="0" smtClean="0"/>
              <a:t>Group</a:t>
            </a:r>
            <a:endParaRPr lang="el-GR" dirty="0" smtClean="0"/>
          </a:p>
        </p:txBody>
      </p:sp>
      <p:sp>
        <p:nvSpPr>
          <p:cNvPr id="21507" name="2 - Θέση περιεχομένου"/>
          <p:cNvSpPr>
            <a:spLocks noGrp="1"/>
          </p:cNvSpPr>
          <p:nvPr>
            <p:ph idx="1"/>
          </p:nvPr>
        </p:nvSpPr>
        <p:spPr>
          <a:xfrm>
            <a:off x="424996" y="1872796"/>
            <a:ext cx="8123238" cy="4151313"/>
          </a:xfrm>
        </p:spPr>
        <p:txBody>
          <a:bodyPr/>
          <a:lstStyle/>
          <a:p>
            <a:r>
              <a:rPr lang="en-US" dirty="0" smtClean="0"/>
              <a:t>200 Warehouses + </a:t>
            </a:r>
            <a:r>
              <a:rPr lang="el-GR" dirty="0" smtClean="0"/>
              <a:t>Μ</a:t>
            </a:r>
            <a:r>
              <a:rPr lang="en-US" dirty="0" err="1" smtClean="0"/>
              <a:t>etro-Makro</a:t>
            </a: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Cash&amp;Carry</a:t>
            </a:r>
            <a:r>
              <a:rPr lang="en-US" dirty="0" smtClean="0"/>
              <a:t> </a:t>
            </a:r>
            <a:r>
              <a:rPr lang="el-GR" dirty="0" smtClean="0"/>
              <a:t>στη Γερμανία:</a:t>
            </a:r>
          </a:p>
          <a:p>
            <a:pPr lvl="1"/>
            <a:r>
              <a:rPr lang="el-GR" dirty="0" smtClean="0"/>
              <a:t>Εφαρμογή </a:t>
            </a:r>
            <a:r>
              <a:rPr lang="en-US" dirty="0" smtClean="0"/>
              <a:t>RFID </a:t>
            </a:r>
            <a:r>
              <a:rPr lang="el-GR" dirty="0" smtClean="0"/>
              <a:t>στην παραλαβή </a:t>
            </a:r>
            <a:r>
              <a:rPr lang="el-GR" dirty="0" smtClean="0"/>
              <a:t>– </a:t>
            </a:r>
            <a:r>
              <a:rPr lang="el-GR" dirty="0" smtClean="0"/>
              <a:t>αποθήκευση</a:t>
            </a:r>
            <a:r>
              <a:rPr lang="el-GR" dirty="0" smtClean="0"/>
              <a:t> – </a:t>
            </a:r>
            <a:r>
              <a:rPr lang="el-GR" dirty="0" smtClean="0"/>
              <a:t>αποστολή εμπορευμάτων</a:t>
            </a:r>
          </a:p>
          <a:p>
            <a:r>
              <a:rPr lang="en-US" dirty="0" smtClean="0"/>
              <a:t>100% </a:t>
            </a:r>
            <a:r>
              <a:rPr lang="el-GR" dirty="0" smtClean="0"/>
              <a:t>των Γερμανών προμηθευτών παραδίδουν </a:t>
            </a:r>
            <a:r>
              <a:rPr lang="en-US" dirty="0" smtClean="0"/>
              <a:t>RFID-tagged </a:t>
            </a:r>
            <a:r>
              <a:rPr lang="el-GR" dirty="0" smtClean="0"/>
              <a:t>παλέτες/ κιβώτια</a:t>
            </a:r>
          </a:p>
          <a:p>
            <a:r>
              <a:rPr lang="el-GR" dirty="0" smtClean="0"/>
              <a:t>Μεγάλο ποσοστό των </a:t>
            </a:r>
            <a:br>
              <a:rPr lang="el-GR" dirty="0" smtClean="0"/>
            </a:br>
            <a:r>
              <a:rPr lang="el-GR" dirty="0" smtClean="0"/>
              <a:t>πολυεθνικών προμηθευτών </a:t>
            </a:r>
            <a:br>
              <a:rPr lang="el-GR" dirty="0" smtClean="0"/>
            </a:br>
            <a:r>
              <a:rPr lang="el-GR" dirty="0" smtClean="0"/>
              <a:t>παραδίδουν </a:t>
            </a:r>
            <a:r>
              <a:rPr lang="en-US" dirty="0" smtClean="0"/>
              <a:t>RFID-tagged </a:t>
            </a:r>
            <a:r>
              <a:rPr lang="el-GR" dirty="0" smtClean="0"/>
              <a:t>προϊόντα</a:t>
            </a:r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622FE6-C628-4129-9A16-B41E1D9D2C3A}" type="slidenum">
              <a:rPr lang="el-GR" smtClean="0"/>
              <a:pPr>
                <a:defRPr/>
              </a:pPr>
              <a:t>9</a:t>
            </a:fld>
            <a:endParaRPr lang="el-GR"/>
          </a:p>
        </p:txBody>
      </p:sp>
      <p:pic>
        <p:nvPicPr>
          <p:cNvPr id="6" name="Picture 9" descr="DSCF01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0811" y="5507488"/>
            <a:ext cx="2098675" cy="1277938"/>
          </a:xfrm>
          <a:prstGeom prst="rect">
            <a:avLst/>
          </a:prstGeom>
          <a:noFill/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5960" y="1949903"/>
            <a:ext cx="1547812" cy="723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Προεπιλεγμένη σχεδίαση">
  <a:themeElements>
    <a:clrScheme name="Προεπιλεγμένη σχεδίαση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Προεπιλεγμένη σχεδίαση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Προεπιλεγμένη σχεδίαση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Προεπιλεγμένη σχεδίαση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Προεπιλεγμένη σχεδίαση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4298</TotalTime>
  <Words>716</Words>
  <Application>Microsoft PowerPoint</Application>
  <PresentationFormat>Προβολή στην οθόνη (4:3)</PresentationFormat>
  <Paragraphs>221</Paragraphs>
  <Slides>35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35</vt:i4>
      </vt:variant>
    </vt:vector>
  </HeadingPairs>
  <TitlesOfParts>
    <vt:vector size="36" baseType="lpstr">
      <vt:lpstr>Προεπιλεγμένη σχεδίαση</vt:lpstr>
      <vt:lpstr>RFID: Μια ματιά στην  Επόμενη Μέρα</vt:lpstr>
      <vt:lpstr>Η τεχνολογία της Ραδιοσυχνικής Αναγνώρισης (RFID)</vt:lpstr>
      <vt:lpstr>Συστατικά Στοιχεία RFID</vt:lpstr>
      <vt:lpstr>Το RFID στην καθημερινή μας ζωή</vt:lpstr>
      <vt:lpstr>To RFID σε διαφόρους κλάδους</vt:lpstr>
      <vt:lpstr>Η εξέλιξη του RFID  από το 2000 έως σήμερα</vt:lpstr>
      <vt:lpstr>Το RFID στη Διαχείριση  Εφοδιαστικής Αλυσίδας</vt:lpstr>
      <vt:lpstr>Το RFID στη Διαχείριση  Εφοδιαστικής Αλυσίδας</vt:lpstr>
      <vt:lpstr>Η περίπτωση της METRO Group</vt:lpstr>
      <vt:lpstr>Η περίπτωση της ΔΙΑΚΙΝΗΣΙΣ ΑΕ</vt:lpstr>
      <vt:lpstr>Αυτόματη Αναγνώριση Παλετών  μέσω RFID Πύλης</vt:lpstr>
      <vt:lpstr>Ειδική Φωτεινή Ένδειξη σε Περίπτωση Λάθους</vt:lpstr>
      <vt:lpstr>Τοποθέτηση RFID Εξοπλισμού στο Περονοφόρο</vt:lpstr>
      <vt:lpstr>Τοποθέτηση RFID Εξοπλισμού στο Περονοφόρο</vt:lpstr>
      <vt:lpstr>Χρήση RFID για Αποθήκευση-Picking</vt:lpstr>
      <vt:lpstr>Χρήση RFID κατά την Αποστολή</vt:lpstr>
      <vt:lpstr>Οφέλη από την Εφαρμογή</vt:lpstr>
      <vt:lpstr>Η περίπτωση της ΥΓΕΙΑΣΗ ΑΕ</vt:lpstr>
      <vt:lpstr>Το RFID στη Διαχείριση  Εφοδιαστικής Αλυσίδας</vt:lpstr>
      <vt:lpstr>Η περίπτωση Εταιρίας Εμφιάλωσης</vt:lpstr>
      <vt:lpstr>Το RFID στη Διαχείριση  Εφοδιαστικής Αλυσίδας</vt:lpstr>
      <vt:lpstr>Εφαρμογή Διαχείρισης  Προωθητικών Ενεργειών</vt:lpstr>
      <vt:lpstr>Πλαίσιο Εφαρμογής</vt:lpstr>
      <vt:lpstr>Το SMART Promotion Stand</vt:lpstr>
      <vt:lpstr>RFID Πύλη στο Backroom</vt:lpstr>
      <vt:lpstr>Διαθέσιμα Report για  Λιανέμπορο και Προμηθευτή</vt:lpstr>
      <vt:lpstr>Ανταλλαγή Πληροφοριών  με Προμηθευτή</vt:lpstr>
      <vt:lpstr>Πρώτα Αποτελέσματα από Πιλοτική Εφαρμογή, Οκτώβριος 2008 (1)</vt:lpstr>
      <vt:lpstr>Πρώτα Αποτελέσματα από Πιλοτική Εφαρμογή, Οκτώβριος 2008 (2)</vt:lpstr>
      <vt:lpstr>Πρώτα Αποτελέσματα από Πιλοτική Εφαρμογή, Οκτώβριος 2008 (3)</vt:lpstr>
      <vt:lpstr>Μια ματιά στο  Κατάστημα του Μέλλοντος</vt:lpstr>
      <vt:lpstr>Νέες υπηρεσίες προς τον καταναλωτή</vt:lpstr>
      <vt:lpstr>Διαχείριση Αποθέματος και  Ημερομηνίας Λήξης με χρήση RFID</vt:lpstr>
      <vt:lpstr>Συμπεράσματα</vt:lpstr>
      <vt:lpstr>Για περισσότερες πληροφορίες: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SMART Promotion Evaluation Service</dc:title>
  <dc:creator>Test</dc:creator>
  <cp:lastModifiedBy>katerina</cp:lastModifiedBy>
  <cp:revision>297</cp:revision>
  <dcterms:created xsi:type="dcterms:W3CDTF">2007-01-28T14:21:21Z</dcterms:created>
  <dcterms:modified xsi:type="dcterms:W3CDTF">2009-03-28T07:57:49Z</dcterms:modified>
</cp:coreProperties>
</file>