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9"/>
  </p:notesMasterIdLst>
  <p:handoutMasterIdLst>
    <p:handoutMasterId r:id="rId30"/>
  </p:handoutMasterIdLst>
  <p:sldIdLst>
    <p:sldId id="594" r:id="rId2"/>
    <p:sldId id="585" r:id="rId3"/>
    <p:sldId id="598" r:id="rId4"/>
    <p:sldId id="610" r:id="rId5"/>
    <p:sldId id="625" r:id="rId6"/>
    <p:sldId id="599" r:id="rId7"/>
    <p:sldId id="600" r:id="rId8"/>
    <p:sldId id="601" r:id="rId9"/>
    <p:sldId id="602" r:id="rId10"/>
    <p:sldId id="604" r:id="rId11"/>
    <p:sldId id="639" r:id="rId12"/>
    <p:sldId id="640" r:id="rId13"/>
    <p:sldId id="641" r:id="rId14"/>
    <p:sldId id="642" r:id="rId15"/>
    <p:sldId id="643" r:id="rId16"/>
    <p:sldId id="644" r:id="rId17"/>
    <p:sldId id="645" r:id="rId18"/>
    <p:sldId id="646" r:id="rId19"/>
    <p:sldId id="647" r:id="rId20"/>
    <p:sldId id="648" r:id="rId21"/>
    <p:sldId id="649" r:id="rId22"/>
    <p:sldId id="650" r:id="rId23"/>
    <p:sldId id="651" r:id="rId24"/>
    <p:sldId id="605" r:id="rId25"/>
    <p:sldId id="606" r:id="rId26"/>
    <p:sldId id="607" r:id="rId27"/>
    <p:sldId id="608" r:id="rId28"/>
  </p:sldIdLst>
  <p:sldSz cx="9144000" cy="6858000" type="screen4x3"/>
  <p:notesSz cx="6699250" cy="9836150"/>
  <p:custDataLst>
    <p:tags r:id="rId31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0000"/>
    <a:srgbClr val="05CD64"/>
    <a:srgbClr val="824636"/>
    <a:srgbClr val="008000"/>
    <a:srgbClr val="05D7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22" autoAdjust="0"/>
    <p:restoredTop sz="94643" autoAdjust="0"/>
  </p:normalViewPr>
  <p:slideViewPr>
    <p:cSldViewPr snapToGrid="0">
      <p:cViewPr>
        <p:scale>
          <a:sx n="75" d="100"/>
          <a:sy n="75" d="100"/>
        </p:scale>
        <p:origin x="-996" y="0"/>
      </p:cViewPr>
      <p:guideLst>
        <p:guide orient="horz" pos="3711"/>
        <p:guide orient="horz" pos="1267"/>
        <p:guide pos="254"/>
        <p:guide pos="2892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ECR%20PROJECT\ECR%20Conference\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ECR%20PROJECT\ECR%20Conference\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pap\Desktop\ECR%20Conference\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pap\Desktop\ECR%20Conference\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pap\Desktop\ECR%20Conference\dat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pap\Desktop\ECR%20Conference\dat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pap\Desktop\ECR%20Conference\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 lang="en-US"/>
            </a:pPr>
            <a:r>
              <a:rPr lang="el-GR" sz="2000" baseline="0" dirty="0" smtClean="0">
                <a:latin typeface="Calibri" pitchFamily="34" charset="0"/>
              </a:rPr>
              <a:t>Φεβρουάριος 2008</a:t>
            </a:r>
            <a:endParaRPr lang="en-US" sz="2000" dirty="0">
              <a:latin typeface="Calibri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4508573928258969"/>
          <c:y val="0.19480351414406541"/>
          <c:w val="0.82991426071741037"/>
          <c:h val="0.65482210557013765"/>
        </c:manualLayout>
      </c:layout>
      <c:barChart>
        <c:barDir val="col"/>
        <c:grouping val="clustered"/>
        <c:ser>
          <c:idx val="1"/>
          <c:order val="0"/>
          <c:spPr>
            <a:solidFill>
              <a:srgbClr val="C00000"/>
            </a:solidFill>
          </c:spPr>
          <c:dLbls>
            <c:numFmt formatCode="0.00%" sourceLinked="0"/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val>
            <c:numRef>
              <c:f>FEBROYARIOS!$H$36:$H$43</c:f>
              <c:numCache>
                <c:formatCode>General</c:formatCode>
                <c:ptCount val="8"/>
                <c:pt idx="0">
                  <c:v>0.11403508771929829</c:v>
                </c:pt>
                <c:pt idx="1">
                  <c:v>0.10029411764705934</c:v>
                </c:pt>
                <c:pt idx="2">
                  <c:v>0.14541666666666744</c:v>
                </c:pt>
                <c:pt idx="3">
                  <c:v>0.128888888888889</c:v>
                </c:pt>
                <c:pt idx="4">
                  <c:v>0.18500000000000041</c:v>
                </c:pt>
                <c:pt idx="5">
                  <c:v>0.13750000000000001</c:v>
                </c:pt>
                <c:pt idx="6">
                  <c:v>7.3405797101449566E-2</c:v>
                </c:pt>
                <c:pt idx="7">
                  <c:v>0.10235507246376813</c:v>
                </c:pt>
              </c:numCache>
            </c:numRef>
          </c:val>
        </c:ser>
        <c:axId val="65613184"/>
        <c:axId val="65747200"/>
      </c:barChart>
      <c:catAx>
        <c:axId val="656131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600" b="1">
                <a:latin typeface="Calibri" pitchFamily="34" charset="0"/>
              </a:defRPr>
            </a:pPr>
            <a:endParaRPr lang="el-GR"/>
          </a:p>
        </c:txPr>
        <c:crossAx val="65747200"/>
        <c:crosses val="autoZero"/>
        <c:auto val="1"/>
        <c:lblAlgn val="ctr"/>
        <c:lblOffset val="100"/>
      </c:catAx>
      <c:valAx>
        <c:axId val="65747200"/>
        <c:scaling>
          <c:orientation val="minMax"/>
        </c:scaling>
        <c:axPos val="l"/>
        <c:majorGridlines/>
        <c:numFmt formatCode="0%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l-GR"/>
          </a:p>
        </c:txPr>
        <c:crossAx val="6561318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 lang="en-US"/>
            </a:pPr>
            <a:r>
              <a:rPr lang="el-GR" sz="1800" b="1" i="0" baseline="0" dirty="0" smtClean="0"/>
              <a:t>Σεπτέμβριος 2008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val>
            <c:numRef>
              <c:f>SEPTEMBRIOS!$H$8:$H$15</c:f>
              <c:numCache>
                <c:formatCode>0.00%</c:formatCode>
                <c:ptCount val="8"/>
                <c:pt idx="0">
                  <c:v>0.12213352560810235</c:v>
                </c:pt>
                <c:pt idx="1">
                  <c:v>7.4414893617021652E-2</c:v>
                </c:pt>
                <c:pt idx="2">
                  <c:v>0.15496221144929351</c:v>
                </c:pt>
                <c:pt idx="3">
                  <c:v>6.8762967930230873E-2</c:v>
                </c:pt>
                <c:pt idx="4">
                  <c:v>0.16900115775500399</c:v>
                </c:pt>
                <c:pt idx="5">
                  <c:v>0.13331464651140676</c:v>
                </c:pt>
                <c:pt idx="6">
                  <c:v>0.14392706111518599</c:v>
                </c:pt>
                <c:pt idx="7">
                  <c:v>0.12428461836731669</c:v>
                </c:pt>
              </c:numCache>
            </c:numRef>
          </c:val>
        </c:ser>
        <c:gapWidth val="134"/>
        <c:overlap val="-25"/>
        <c:axId val="65891328"/>
        <c:axId val="65901312"/>
      </c:barChart>
      <c:catAx>
        <c:axId val="6589132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600" b="1"/>
            </a:pPr>
            <a:endParaRPr lang="el-GR"/>
          </a:p>
        </c:txPr>
        <c:crossAx val="65901312"/>
        <c:crosses val="autoZero"/>
        <c:auto val="1"/>
        <c:lblAlgn val="ctr"/>
        <c:lblOffset val="100"/>
      </c:catAx>
      <c:valAx>
        <c:axId val="65901312"/>
        <c:scaling>
          <c:orientation val="minMax"/>
        </c:scaling>
        <c:axPos val="l"/>
        <c:majorGridlines/>
        <c:numFmt formatCode="0%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/>
            </a:pPr>
            <a:endParaRPr lang="el-GR"/>
          </a:p>
        </c:txPr>
        <c:crossAx val="6589132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 lang="en-US"/>
            </a:pPr>
            <a:r>
              <a:rPr lang="el-GR" dirty="0">
                <a:latin typeface="Calibri" pitchFamily="34" charset="0"/>
              </a:rPr>
              <a:t>Σύγκριση </a:t>
            </a:r>
            <a:r>
              <a:rPr lang="el-GR" dirty="0" smtClean="0">
                <a:latin typeface="Calibri" pitchFamily="34" charset="0"/>
              </a:rPr>
              <a:t>Περιόδων</a:t>
            </a:r>
            <a:endParaRPr lang="en-US" dirty="0">
              <a:latin typeface="Calibri" pitchFamily="34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Sheet3!$B$61</c:f>
              <c:strCache>
                <c:ptCount val="1"/>
                <c:pt idx="0">
                  <c:v>Φεβρουάριος 08</c:v>
                </c:pt>
              </c:strCache>
            </c:strRef>
          </c:tx>
          <c:spPr>
            <a:solidFill>
              <a:srgbClr val="FF0000"/>
            </a:solidFill>
          </c:spPr>
          <c:val>
            <c:numRef>
              <c:f>Sheet3!$B$62:$B$69</c:f>
              <c:numCache>
                <c:formatCode>0.00%</c:formatCode>
                <c:ptCount val="8"/>
                <c:pt idx="0">
                  <c:v>0.11403508771929824</c:v>
                </c:pt>
                <c:pt idx="1">
                  <c:v>0.10029411764705921</c:v>
                </c:pt>
                <c:pt idx="2">
                  <c:v>0.14541666666666736</c:v>
                </c:pt>
                <c:pt idx="3">
                  <c:v>0.128888888888889</c:v>
                </c:pt>
                <c:pt idx="4">
                  <c:v>0.18500000000000033</c:v>
                </c:pt>
                <c:pt idx="5">
                  <c:v>0.13750000000000001</c:v>
                </c:pt>
                <c:pt idx="6">
                  <c:v>7.3405797101449413E-2</c:v>
                </c:pt>
                <c:pt idx="7">
                  <c:v>0.10235507246376813</c:v>
                </c:pt>
              </c:numCache>
            </c:numRef>
          </c:val>
        </c:ser>
        <c:ser>
          <c:idx val="1"/>
          <c:order val="1"/>
          <c:tx>
            <c:strRef>
              <c:f>Sheet3!$C$61</c:f>
              <c:strCache>
                <c:ptCount val="1"/>
                <c:pt idx="0">
                  <c:v>Σεπτέμβριος 08</c:v>
                </c:pt>
              </c:strCache>
            </c:strRef>
          </c:tx>
          <c:spPr>
            <a:solidFill>
              <a:srgbClr val="FFC000"/>
            </a:solidFill>
          </c:spPr>
          <c:val>
            <c:numRef>
              <c:f>Sheet3!$C$62:$C$69</c:f>
              <c:numCache>
                <c:formatCode>0.00%</c:formatCode>
                <c:ptCount val="8"/>
                <c:pt idx="0">
                  <c:v>0.12213352560810221</c:v>
                </c:pt>
                <c:pt idx="1">
                  <c:v>7.4414893617021527E-2</c:v>
                </c:pt>
                <c:pt idx="2">
                  <c:v>0.15496221144929301</c:v>
                </c:pt>
                <c:pt idx="3">
                  <c:v>6.8762967930230637E-2</c:v>
                </c:pt>
                <c:pt idx="4">
                  <c:v>0.16900115775500399</c:v>
                </c:pt>
                <c:pt idx="5">
                  <c:v>0.13331464651140648</c:v>
                </c:pt>
                <c:pt idx="6">
                  <c:v>0.14392706111518599</c:v>
                </c:pt>
                <c:pt idx="7">
                  <c:v>0.12428461836731669</c:v>
                </c:pt>
              </c:numCache>
            </c:numRef>
          </c:val>
        </c:ser>
        <c:gapWidth val="185"/>
        <c:overlap val="-25"/>
        <c:axId val="65815680"/>
        <c:axId val="65817216"/>
      </c:barChart>
      <c:catAx>
        <c:axId val="658156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800">
                <a:latin typeface="Calibri" pitchFamily="34" charset="0"/>
              </a:defRPr>
            </a:pPr>
            <a:endParaRPr lang="el-GR"/>
          </a:p>
        </c:txPr>
        <c:crossAx val="65817216"/>
        <c:crosses val="autoZero"/>
        <c:auto val="1"/>
        <c:lblAlgn val="ctr"/>
        <c:lblOffset val="100"/>
      </c:catAx>
      <c:valAx>
        <c:axId val="65817216"/>
        <c:scaling>
          <c:orientation val="minMax"/>
        </c:scaling>
        <c:axPos val="l"/>
        <c:majorGridlines/>
        <c:numFmt formatCode="0%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/>
            </a:pPr>
            <a:endParaRPr lang="el-GR"/>
          </a:p>
        </c:txPr>
        <c:crossAx val="6581568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n-US" sz="1800">
              <a:latin typeface="Calibri" pitchFamily="34" charset="0"/>
            </a:defRPr>
          </a:pPr>
          <a:endParaRPr lang="el-GR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FEBROYARIOS!$B$46</c:f>
              <c:strCache>
                <c:ptCount val="1"/>
                <c:pt idx="0">
                  <c:v>ΑΠΟΡΡΥΠΑΝΤΙΚΑ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lang="en-US" sz="1400"/>
                </a:pPr>
                <a:endParaRPr lang="el-GR"/>
              </a:p>
            </c:txPr>
            <c:showVal val="1"/>
          </c:dLbls>
          <c:val>
            <c:numRef>
              <c:f>FEBROYARIOS!$B$47</c:f>
              <c:numCache>
                <c:formatCode>0.00%</c:formatCode>
                <c:ptCount val="1"/>
                <c:pt idx="0">
                  <c:v>0.15397066963862838</c:v>
                </c:pt>
              </c:numCache>
            </c:numRef>
          </c:val>
        </c:ser>
        <c:ser>
          <c:idx val="1"/>
          <c:order val="1"/>
          <c:tx>
            <c:strRef>
              <c:f>FEBROYARIOS!$C$46</c:f>
              <c:strCache>
                <c:ptCount val="1"/>
                <c:pt idx="0">
                  <c:v>ΚΑΦΕΣ-ΡΟΦΗΜΑΤΑ-ΦΙΛΤΡΑ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lang="en-US" sz="1400"/>
                </a:pPr>
                <a:endParaRPr lang="el-GR"/>
              </a:p>
            </c:txPr>
            <c:showVal val="1"/>
          </c:dLbls>
          <c:val>
            <c:numRef>
              <c:f>FEBROYARIOS!$C$47</c:f>
              <c:numCache>
                <c:formatCode>0.00%</c:formatCode>
                <c:ptCount val="1"/>
                <c:pt idx="0">
                  <c:v>0.10286178718722423</c:v>
                </c:pt>
              </c:numCache>
            </c:numRef>
          </c:val>
        </c:ser>
        <c:ser>
          <c:idx val="2"/>
          <c:order val="2"/>
          <c:tx>
            <c:strRef>
              <c:f>FEBROYARIOS!$D$46</c:f>
              <c:strCache>
                <c:ptCount val="1"/>
                <c:pt idx="0">
                  <c:v>ΣΑΜΠΟΥΑΝ-ΚΡΕΜΕΣ ΜΑΛΛΙΩΝ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lang="en-US" sz="1400"/>
                </a:pPr>
                <a:endParaRPr lang="el-GR"/>
              </a:p>
            </c:txPr>
            <c:showVal val="1"/>
          </c:dLbls>
          <c:val>
            <c:numRef>
              <c:f>FEBROYARIOS!$D$47</c:f>
              <c:numCache>
                <c:formatCode>0.00%</c:formatCode>
                <c:ptCount val="1"/>
                <c:pt idx="0">
                  <c:v>0.10910633472178616</c:v>
                </c:pt>
              </c:numCache>
            </c:numRef>
          </c:val>
        </c:ser>
        <c:ser>
          <c:idx val="3"/>
          <c:order val="3"/>
          <c:tx>
            <c:strRef>
              <c:f>FEBROYARIOS!$E$46</c:f>
              <c:strCache>
                <c:ptCount val="1"/>
                <c:pt idx="0">
                  <c:v>ΣΟΚΟΛΑΤΕΣ - ΣΟΚΟΛΑΤΟΕΙΔΗ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lang="en-US" sz="1400"/>
                </a:pPr>
                <a:endParaRPr lang="el-GR"/>
              </a:p>
            </c:txPr>
            <c:showVal val="1"/>
          </c:dLbls>
          <c:val>
            <c:numRef>
              <c:f>FEBROYARIOS!$E$47</c:f>
              <c:numCache>
                <c:formatCode>0.00%</c:formatCode>
                <c:ptCount val="1"/>
                <c:pt idx="0">
                  <c:v>0.13440234996236</c:v>
                </c:pt>
              </c:numCache>
            </c:numRef>
          </c:val>
        </c:ser>
        <c:dLbls>
          <c:showVal val="1"/>
        </c:dLbls>
        <c:gapWidth val="105"/>
        <c:overlap val="-52"/>
        <c:axId val="65854080"/>
        <c:axId val="74011008"/>
      </c:barChart>
      <c:catAx>
        <c:axId val="658540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00"/>
            </a:pPr>
            <a:endParaRPr lang="el-GR"/>
          </a:p>
        </c:txPr>
        <c:crossAx val="74011008"/>
        <c:crosses val="autoZero"/>
        <c:auto val="1"/>
        <c:lblAlgn val="ctr"/>
        <c:lblOffset val="100"/>
      </c:catAx>
      <c:valAx>
        <c:axId val="74011008"/>
        <c:scaling>
          <c:orientation val="minMax"/>
        </c:scaling>
        <c:axPos val="l"/>
        <c:numFmt formatCode="0.00%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l-GR"/>
          </a:p>
        </c:txPr>
        <c:crossAx val="658540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4081364829396344E-2"/>
          <c:y val="0.86048885438615963"/>
          <c:w val="0.89335900947164149"/>
          <c:h val="0.12260973716313629"/>
        </c:manualLayout>
      </c:layout>
      <c:txPr>
        <a:bodyPr/>
        <a:lstStyle/>
        <a:p>
          <a:pPr>
            <a:defRPr lang="en-US" sz="1600">
              <a:latin typeface="Calibri" pitchFamily="34" charset="0"/>
            </a:defRPr>
          </a:pPr>
          <a:endParaRPr lang="el-GR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SEPTEMBRIOS!$B$30</c:f>
              <c:strCache>
                <c:ptCount val="1"/>
                <c:pt idx="0">
                  <c:v>ΑΠΟΡΡΥΠΑΝΤΙΚΑ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lang="en-US" sz="1200"/>
                </a:pPr>
                <a:endParaRPr lang="el-GR"/>
              </a:p>
            </c:txPr>
            <c:showVal val="1"/>
          </c:dLbls>
          <c:val>
            <c:numRef>
              <c:f>SEPTEMBRIOS!$B$31</c:f>
              <c:numCache>
                <c:formatCode>0.00%</c:formatCode>
                <c:ptCount val="1"/>
                <c:pt idx="0">
                  <c:v>0.1797825949116128</c:v>
                </c:pt>
              </c:numCache>
            </c:numRef>
          </c:val>
        </c:ser>
        <c:ser>
          <c:idx val="1"/>
          <c:order val="1"/>
          <c:tx>
            <c:strRef>
              <c:f>SEPTEMBRIOS!$C$30</c:f>
              <c:strCache>
                <c:ptCount val="1"/>
                <c:pt idx="0">
                  <c:v>ΚΑΦΕΣ-ΡΟΦΗΜΑΤΑ-ΦΙΛΤΡΑ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lang="en-US" sz="1200"/>
                </a:pPr>
                <a:endParaRPr lang="el-GR"/>
              </a:p>
            </c:txPr>
            <c:showVal val="1"/>
          </c:dLbls>
          <c:val>
            <c:numRef>
              <c:f>SEPTEMBRIOS!$C$31</c:f>
              <c:numCache>
                <c:formatCode>0.00%</c:formatCode>
                <c:ptCount val="1"/>
                <c:pt idx="0">
                  <c:v>0.11050913973477196</c:v>
                </c:pt>
              </c:numCache>
            </c:numRef>
          </c:val>
        </c:ser>
        <c:ser>
          <c:idx val="2"/>
          <c:order val="2"/>
          <c:tx>
            <c:strRef>
              <c:f>SEPTEMBRIOS!$D$30</c:f>
              <c:strCache>
                <c:ptCount val="1"/>
                <c:pt idx="0">
                  <c:v>ΣΑΜΠΟΥΑΝ-ΚΡΕΜΕΣ ΜΑΛΛΙΩΝ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lang="en-US" sz="1200"/>
                </a:pPr>
                <a:endParaRPr lang="el-GR"/>
              </a:p>
            </c:txPr>
            <c:showVal val="1"/>
          </c:dLbls>
          <c:val>
            <c:numRef>
              <c:f>SEPTEMBRIOS!$D$31</c:f>
              <c:numCache>
                <c:formatCode>0.00%</c:formatCode>
                <c:ptCount val="1"/>
                <c:pt idx="0">
                  <c:v>9.7557360621696732E-2</c:v>
                </c:pt>
              </c:numCache>
            </c:numRef>
          </c:val>
        </c:ser>
        <c:ser>
          <c:idx val="3"/>
          <c:order val="3"/>
          <c:tx>
            <c:strRef>
              <c:f>SEPTEMBRIOS!$E$30</c:f>
              <c:strCache>
                <c:ptCount val="1"/>
                <c:pt idx="0">
                  <c:v>ΣΟΚΟΛΑΤΕΣ - ΣΟΚΟΛΑΤΟΕΙΔΗ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lang="en-US" sz="1200"/>
                </a:pPr>
                <a:endParaRPr lang="el-GR"/>
              </a:p>
            </c:txPr>
            <c:showVal val="1"/>
          </c:dLbls>
          <c:val>
            <c:numRef>
              <c:f>SEPTEMBRIOS!$E$31</c:f>
              <c:numCache>
                <c:formatCode>0.00%</c:formatCode>
                <c:ptCount val="1"/>
                <c:pt idx="0">
                  <c:v>0.10555144590869779</c:v>
                </c:pt>
              </c:numCache>
            </c:numRef>
          </c:val>
        </c:ser>
        <c:dLbls>
          <c:showVal val="1"/>
        </c:dLbls>
        <c:gapWidth val="104"/>
        <c:overlap val="-50"/>
        <c:axId val="74055680"/>
        <c:axId val="74057216"/>
      </c:barChart>
      <c:catAx>
        <c:axId val="740556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00"/>
            </a:pPr>
            <a:endParaRPr lang="el-GR"/>
          </a:p>
        </c:txPr>
        <c:crossAx val="74057216"/>
        <c:crosses val="autoZero"/>
        <c:auto val="1"/>
        <c:lblAlgn val="ctr"/>
        <c:lblOffset val="100"/>
      </c:catAx>
      <c:valAx>
        <c:axId val="74057216"/>
        <c:scaling>
          <c:orientation val="minMax"/>
        </c:scaling>
        <c:axPos val="l"/>
        <c:numFmt formatCode="0.00%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l-GR"/>
          </a:p>
        </c:txPr>
        <c:crossAx val="740556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7353431649772995E-2"/>
          <c:y val="0.85768259571001859"/>
          <c:w val="0.91184930612955295"/>
          <c:h val="0.12507602497963585"/>
        </c:manualLayout>
      </c:layout>
      <c:txPr>
        <a:bodyPr/>
        <a:lstStyle/>
        <a:p>
          <a:pPr>
            <a:defRPr lang="en-US" sz="1600">
              <a:latin typeface="Calibri" pitchFamily="34" charset="0"/>
            </a:defRPr>
          </a:pPr>
          <a:endParaRPr lang="el-GR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/>
          <a:lstStyle/>
          <a:p>
            <a:pPr>
              <a:defRPr lang="en-US" sz="2000"/>
            </a:pPr>
            <a:r>
              <a:rPr lang="el-GR" sz="2000" dirty="0">
                <a:latin typeface="Calibri" pitchFamily="34" charset="0"/>
              </a:rPr>
              <a:t>Ικανότητα</a:t>
            </a:r>
            <a:r>
              <a:rPr lang="el-GR" sz="2000" baseline="0" dirty="0">
                <a:latin typeface="Calibri" pitchFamily="34" charset="0"/>
              </a:rPr>
              <a:t> </a:t>
            </a:r>
            <a:r>
              <a:rPr lang="el-GR" sz="2000" baseline="0" dirty="0" smtClean="0">
                <a:latin typeface="Calibri" pitchFamily="34" charset="0"/>
              </a:rPr>
              <a:t>εντοπισμού μεταξύ των καταστημάτων</a:t>
            </a:r>
            <a:endParaRPr lang="en-US" sz="2000" dirty="0">
              <a:latin typeface="Calibri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9.2986545490071348E-2"/>
          <c:y val="0.10691006161130615"/>
          <c:w val="0.88951582802475959"/>
          <c:h val="0.66215303605301135"/>
        </c:manualLayout>
      </c:layout>
      <c:barChart>
        <c:barDir val="col"/>
        <c:grouping val="clustered"/>
        <c:ser>
          <c:idx val="0"/>
          <c:order val="0"/>
          <c:tx>
            <c:strRef>
              <c:f>Sheet3!$B$19</c:f>
              <c:strCache>
                <c:ptCount val="1"/>
                <c:pt idx="0">
                  <c:v>Ακρίβεια </c:v>
                </c:pt>
              </c:strCache>
            </c:strRef>
          </c:tx>
          <c:spPr>
            <a:solidFill>
              <a:srgbClr val="008000"/>
            </a:solidFill>
          </c:spPr>
          <c:dLbls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cat>
            <c:numRef>
              <c:f>Sheet3!$A$20:$A$27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Sheet3!$B$20:$B$27</c:f>
              <c:numCache>
                <c:formatCode>0.00%</c:formatCode>
                <c:ptCount val="8"/>
                <c:pt idx="0">
                  <c:v>0.84000000000000064</c:v>
                </c:pt>
                <c:pt idx="1">
                  <c:v>0.70000000000000062</c:v>
                </c:pt>
                <c:pt idx="2">
                  <c:v>0.82500000000000062</c:v>
                </c:pt>
                <c:pt idx="3">
                  <c:v>0.42333333333333328</c:v>
                </c:pt>
                <c:pt idx="4">
                  <c:v>0.70000000000000062</c:v>
                </c:pt>
                <c:pt idx="5">
                  <c:v>0.60500000000000065</c:v>
                </c:pt>
                <c:pt idx="6">
                  <c:v>0.91666666666666652</c:v>
                </c:pt>
                <c:pt idx="7">
                  <c:v>0.75833333333333364</c:v>
                </c:pt>
              </c:numCache>
            </c:numRef>
          </c:val>
        </c:ser>
        <c:ser>
          <c:idx val="1"/>
          <c:order val="1"/>
          <c:tx>
            <c:strRef>
              <c:f>Sheet3!$C$19</c:f>
              <c:strCache>
                <c:ptCount val="1"/>
                <c:pt idx="0">
                  <c:v>Κάλυψη</c:v>
                </c:pt>
              </c:strCache>
            </c:strRef>
          </c:tx>
          <c:spPr>
            <a:solidFill>
              <a:srgbClr val="824636"/>
            </a:solidFill>
          </c:spPr>
          <c:dLbls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cat>
            <c:numRef>
              <c:f>Sheet3!$A$20:$A$27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Sheet3!$C$20:$C$27</c:f>
              <c:numCache>
                <c:formatCode>0.00%</c:formatCode>
                <c:ptCount val="8"/>
                <c:pt idx="0">
                  <c:v>0.34857142857142859</c:v>
                </c:pt>
                <c:pt idx="1">
                  <c:v>0.27833333333333327</c:v>
                </c:pt>
                <c:pt idx="2">
                  <c:v>0.19083916083916094</c:v>
                </c:pt>
                <c:pt idx="3">
                  <c:v>0.32333333333333336</c:v>
                </c:pt>
                <c:pt idx="4">
                  <c:v>0.10804695304695333</c:v>
                </c:pt>
                <c:pt idx="5">
                  <c:v>0.17612143102855177</c:v>
                </c:pt>
                <c:pt idx="6">
                  <c:v>0.17159673659673719</c:v>
                </c:pt>
                <c:pt idx="7">
                  <c:v>0.16572261072261069</c:v>
                </c:pt>
              </c:numCache>
            </c:numRef>
          </c:val>
        </c:ser>
        <c:gapWidth val="208"/>
        <c:overlap val="-25"/>
        <c:axId val="74095232"/>
        <c:axId val="74113408"/>
      </c:barChart>
      <c:catAx>
        <c:axId val="740952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 sz="1800">
                <a:latin typeface="Calibri" pitchFamily="34" charset="0"/>
              </a:defRPr>
            </a:pPr>
            <a:endParaRPr lang="el-GR"/>
          </a:p>
        </c:txPr>
        <c:crossAx val="74113408"/>
        <c:crosses val="autoZero"/>
        <c:auto val="1"/>
        <c:lblAlgn val="ctr"/>
        <c:lblOffset val="100"/>
      </c:catAx>
      <c:valAx>
        <c:axId val="74113408"/>
        <c:scaling>
          <c:orientation val="minMax"/>
        </c:scaling>
        <c:axPos val="l"/>
        <c:majorGridlines/>
        <c:numFmt formatCode="0%" sourceLinked="0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 sz="1050"/>
            </a:pPr>
            <a:endParaRPr lang="el-GR"/>
          </a:p>
        </c:txPr>
        <c:crossAx val="740952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4481001619819329"/>
          <c:y val="0.88807537784461765"/>
          <c:w val="0.31037996760361342"/>
          <c:h val="7.2657598354618949E-2"/>
        </c:manualLayout>
      </c:layout>
      <c:txPr>
        <a:bodyPr/>
        <a:lstStyle/>
        <a:p>
          <a:pPr>
            <a:defRPr lang="en-US" sz="1800">
              <a:latin typeface="Calibri" pitchFamily="34" charset="0"/>
            </a:defRPr>
          </a:pPr>
          <a:endParaRPr lang="el-GR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Sheet3!$D$78</c:f>
              <c:strCache>
                <c:ptCount val="1"/>
                <c:pt idx="0">
                  <c:v>Ακρίβεια</c:v>
                </c:pt>
              </c:strCache>
            </c:strRef>
          </c:tx>
          <c:spPr>
            <a:solidFill>
              <a:srgbClr val="008000"/>
            </a:solidFill>
          </c:spPr>
          <c:dLbls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cat>
            <c:strRef>
              <c:f>Sheet3!$E$77:$H$77</c:f>
              <c:strCache>
                <c:ptCount val="4"/>
                <c:pt idx="0">
                  <c:v>ΑΠΟΡΡΥΠΑΝΤΙΚΑ</c:v>
                </c:pt>
                <c:pt idx="1">
                  <c:v>ΚΑΦΕΣ-ΡΟΦΗΜΑΤΑ-ΦΙΛΤΡΑ</c:v>
                </c:pt>
                <c:pt idx="2">
                  <c:v>ΣΑΜΠΟΥΑΝ-ΚΡΕΜΕΣ ΜΑΛΛΙΩΝ</c:v>
                </c:pt>
                <c:pt idx="3">
                  <c:v>ΣΟΚΟΛΑΤΕΣ - ΣΟΚΟΛΑΤΟΕΙΔΗ</c:v>
                </c:pt>
              </c:strCache>
            </c:strRef>
          </c:cat>
          <c:val>
            <c:numRef>
              <c:f>Sheet3!$E$78:$H$78</c:f>
              <c:numCache>
                <c:formatCode>0.00%</c:formatCode>
                <c:ptCount val="4"/>
                <c:pt idx="0">
                  <c:v>0.61947337083206611</c:v>
                </c:pt>
                <c:pt idx="1">
                  <c:v>0.68709150326797441</c:v>
                </c:pt>
                <c:pt idx="2">
                  <c:v>0.75833333333333364</c:v>
                </c:pt>
                <c:pt idx="3">
                  <c:v>0.71759259259259311</c:v>
                </c:pt>
              </c:numCache>
            </c:numRef>
          </c:val>
        </c:ser>
        <c:ser>
          <c:idx val="1"/>
          <c:order val="1"/>
          <c:tx>
            <c:strRef>
              <c:f>Sheet3!$D$79</c:f>
              <c:strCache>
                <c:ptCount val="1"/>
                <c:pt idx="0">
                  <c:v>Κάλυψη</c:v>
                </c:pt>
              </c:strCache>
            </c:strRef>
          </c:tx>
          <c:spPr>
            <a:solidFill>
              <a:srgbClr val="824636"/>
            </a:solidFill>
          </c:spPr>
          <c:dLbls>
            <c:txPr>
              <a:bodyPr/>
              <a:lstStyle/>
              <a:p>
                <a:pPr>
                  <a:defRPr lang="en-US" sz="1400">
                    <a:latin typeface="Calibri" pitchFamily="34" charset="0"/>
                  </a:defRPr>
                </a:pPr>
                <a:endParaRPr lang="el-GR"/>
              </a:p>
            </c:txPr>
            <c:showVal val="1"/>
          </c:dLbls>
          <c:cat>
            <c:strRef>
              <c:f>Sheet3!$E$77:$H$77</c:f>
              <c:strCache>
                <c:ptCount val="4"/>
                <c:pt idx="0">
                  <c:v>ΑΠΟΡΡΥΠΑΝΤΙΚΑ</c:v>
                </c:pt>
                <c:pt idx="1">
                  <c:v>ΚΑΦΕΣ-ΡΟΦΗΜΑΤΑ-ΦΙΛΤΡΑ</c:v>
                </c:pt>
                <c:pt idx="2">
                  <c:v>ΣΑΜΠΟΥΑΝ-ΚΡΕΜΕΣ ΜΑΛΛΙΩΝ</c:v>
                </c:pt>
                <c:pt idx="3">
                  <c:v>ΣΟΚΟΛΑΤΕΣ - ΣΟΚΟΛΑΤΟΕΙΔΗ</c:v>
                </c:pt>
              </c:strCache>
            </c:strRef>
          </c:cat>
          <c:val>
            <c:numRef>
              <c:f>Sheet3!$E$79:$H$79</c:f>
              <c:numCache>
                <c:formatCode>0.00%</c:formatCode>
                <c:ptCount val="4"/>
                <c:pt idx="0">
                  <c:v>0.32684045605557238</c:v>
                </c:pt>
                <c:pt idx="1">
                  <c:v>0.17387482419127989</c:v>
                </c:pt>
                <c:pt idx="2">
                  <c:v>0.19133518347209394</c:v>
                </c:pt>
                <c:pt idx="3">
                  <c:v>0.23395956932542308</c:v>
                </c:pt>
              </c:numCache>
            </c:numRef>
          </c:val>
        </c:ser>
        <c:gapWidth val="134"/>
        <c:overlap val="-25"/>
        <c:axId val="73959296"/>
        <c:axId val="73960832"/>
      </c:barChart>
      <c:catAx>
        <c:axId val="73959296"/>
        <c:scaling>
          <c:orientation val="minMax"/>
        </c:scaling>
        <c:axPos val="b"/>
        <c:majorTickMark val="none"/>
        <c:tickLblPos val="nextTo"/>
        <c:txPr>
          <a:bodyPr rot="0" vert="horz" anchor="t" anchorCtr="0"/>
          <a:lstStyle/>
          <a:p>
            <a:pPr>
              <a:defRPr lang="en-US" sz="1200">
                <a:latin typeface="Calibri" pitchFamily="34" charset="0"/>
              </a:defRPr>
            </a:pPr>
            <a:endParaRPr lang="el-GR"/>
          </a:p>
        </c:txPr>
        <c:crossAx val="73960832"/>
        <c:crosses val="autoZero"/>
        <c:auto val="1"/>
        <c:lblAlgn val="ctr"/>
        <c:lblOffset val="100"/>
      </c:catAx>
      <c:valAx>
        <c:axId val="73960832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US"/>
            </a:pPr>
            <a:endParaRPr lang="el-GR"/>
          </a:p>
        </c:txPr>
        <c:crossAx val="739592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658701357982425"/>
          <c:y val="0.88005689873400539"/>
          <c:w val="0.2868259728403515"/>
          <c:h val="7.9727665957656624E-2"/>
        </c:manualLayout>
      </c:layout>
      <c:txPr>
        <a:bodyPr/>
        <a:lstStyle/>
        <a:p>
          <a:pPr>
            <a:defRPr lang="en-US" sz="1800">
              <a:latin typeface="Calibri" pitchFamily="34" charset="0"/>
            </a:defRPr>
          </a:pPr>
          <a:endParaRPr lang="el-GR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0"/>
            <a:ext cx="2952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3388"/>
            <a:ext cx="28781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323388"/>
            <a:ext cx="295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fld id="{854EC3C1-D136-4AA1-8C07-0FB7374EF9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730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8188"/>
            <a:ext cx="4919662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1172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fld id="{F10F57F8-3C18-4E7B-91F0-A87F59867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D5F977-BFB5-4DE0-A23A-F2B3BDF73D14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  <p:sp>
        <p:nvSpPr>
          <p:cNvPr id="317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88" y="0"/>
            <a:ext cx="6696075" cy="5022850"/>
          </a:xfrm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569C7-20FA-4282-86AB-C46F288D023A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5463CE-F166-4EE4-95A2-112CD23D2653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9A3FA7-7831-4584-BCE2-A9A48BC5D8C6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769611-24DB-4D64-94EC-9DD760AD3BAE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7306C8-B161-4748-9843-FBF5485B204E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EFA974-8105-4AEA-9F8C-725873FDE22C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B93236-AB75-4EC7-AF18-ADE680E35F82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B8BFF4-27E6-45B8-A098-97EA64662B32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75" tIns="47239" rIns="94475" bIns="47239" anchor="b"/>
          <a:lstStyle/>
          <a:p>
            <a:pPr algn="r" defTabSz="942975" eaLnBrk="1" hangingPunct="1"/>
            <a:fld id="{740661AF-85DE-42A4-82BB-B072F5AECE12}" type="slidenum">
              <a:rPr lang="en-GB" sz="1300"/>
              <a:pPr algn="r" defTabSz="942975" eaLnBrk="1" hangingPunct="1"/>
              <a:t>5</a:t>
            </a:fld>
            <a:endParaRPr lang="en-GB" sz="13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F63171-82B8-4D5A-BC78-8716631D1F6D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56A316-94E2-4370-AA28-77EF97D1D838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99A95-7424-4411-B2CC-046BAA88AF92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3946B4-D231-4D79-8515-C3FD41B016B7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0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92150" y="263525"/>
            <a:ext cx="7654925" cy="811213"/>
          </a:xfrm>
        </p:spPr>
        <p:txBody>
          <a:bodyPr lIns="91440" rIns="91440" anchor="b"/>
          <a:lstStyle>
            <a:lvl1pPr algn="ctr">
              <a:defRPr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07520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50888" y="4249738"/>
            <a:ext cx="7600950" cy="1201737"/>
          </a:xfrm>
          <a:solidFill>
            <a:schemeClr val="bg1"/>
          </a:solidFill>
        </p:spPr>
        <p:txBody>
          <a:bodyPr lIns="91440" rIns="91440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7988" y="1762125"/>
            <a:ext cx="8397875" cy="4135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45A14F3F-45D0-4CB9-BDD2-56F8603CE508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844550"/>
            <a:ext cx="2100263" cy="5103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3225" y="844550"/>
            <a:ext cx="6149975" cy="5103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E81AD4DA-2460-45AC-9ABD-D4DFF7EABEE1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654834FB-6503-44B8-A356-B2DF360EC2D0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F1AEB494-0AF7-4AD6-A13C-E30E54788F71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812925"/>
            <a:ext cx="4122737" cy="4135438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>
              <a:defRPr sz="20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812925"/>
            <a:ext cx="4122738" cy="4135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88283348-ABDB-46AC-AD47-F078ABA65F78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63976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63491819-C459-4426-B9A5-9AA17CCD2BF2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CBCDBF20-07A1-493D-9153-99003FDE4521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1B5AA8CB-E2C0-49BB-89C2-EA81874A8F1D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89BE4E06-5DB4-4FC4-94A1-3F759928E2E7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0368BB1C-A4C1-4CFF-A085-62B6D48EBFE7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3225" y="844550"/>
            <a:ext cx="840263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DE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812925"/>
            <a:ext cx="8397875" cy="413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7419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10350"/>
            <a:ext cx="1066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r>
              <a:rPr lang="en-US"/>
              <a:t>Slide</a:t>
            </a:r>
            <a:r>
              <a:rPr lang="de-DE"/>
              <a:t>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</a:t>
            </a:r>
            <a:fld id="{3811EA42-C09F-4F0A-89A8-00FB23AB7BB7}" type="slidenum">
              <a:rPr lang="de-DE" b="1"/>
              <a:pPr>
                <a:defRPr/>
              </a:pPr>
              <a:t>‹#›</a:t>
            </a:fld>
            <a:endParaRPr lang="de-DE" b="1"/>
          </a:p>
        </p:txBody>
      </p:sp>
      <p:pic>
        <p:nvPicPr>
          <p:cNvPr id="4101" name="Picture 2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161213" y="6008688"/>
            <a:ext cx="1668462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4199" name="Text Box 23"/>
          <p:cNvSpPr txBox="1">
            <a:spLocks noChangeArrowheads="1"/>
          </p:cNvSpPr>
          <p:nvPr userDrawn="1"/>
        </p:nvSpPr>
        <p:spPr bwMode="auto">
          <a:xfrm>
            <a:off x="3132138" y="6521450"/>
            <a:ext cx="2597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000" b="1">
                <a:latin typeface="Century Gothic" pitchFamily="34" charset="0"/>
              </a:rPr>
              <a:t>8</a:t>
            </a:r>
            <a:r>
              <a:rPr lang="en-US" sz="1000" b="1" baseline="30000">
                <a:latin typeface="Century Gothic" pitchFamily="34" charset="0"/>
              </a:rPr>
              <a:t>o</a:t>
            </a:r>
            <a:r>
              <a:rPr lang="el-GR" sz="1000" b="1">
                <a:latin typeface="Century Gothic" pitchFamily="34" charset="0"/>
              </a:rPr>
              <a:t> ΠΑΝΕΛΛΗΝΙΟ ΣΥΝΕΔΡΙΟ </a:t>
            </a:r>
            <a:r>
              <a:rPr lang="en-US" sz="1000" b="1">
                <a:latin typeface="Century Gothic" pitchFamily="34" charset="0"/>
              </a:rPr>
              <a:t>ECR HELLAS</a:t>
            </a:r>
            <a:r>
              <a:rPr lang="el-GR" sz="1000" b="1">
                <a:latin typeface="Century Gothic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wipe dir="r"/>
  </p:transition>
  <p:hf sldNum="0" hdr="0" dt="0"/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5pPr>
      <a:lvl6pPr marL="457200" algn="r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6pPr>
      <a:lvl7pPr marL="914400" algn="r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7pPr>
      <a:lvl8pPr marL="1371600" algn="r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8pPr>
      <a:lvl9pPr marL="1828800" algn="r" rtl="0" fontAlgn="base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Century Gothic" pitchFamily="34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52475" indent="-1889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-"/>
        <a:defRPr sz="1400">
          <a:solidFill>
            <a:schemeClr val="tx1"/>
          </a:solidFill>
          <a:latin typeface="+mn-lt"/>
        </a:defRPr>
      </a:lvl4pPr>
      <a:lvl5pPr marL="962025" indent="-2079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4192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18764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3336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2790825" indent="-2079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3113" y="219075"/>
            <a:ext cx="7573962" cy="1155700"/>
          </a:xfrm>
        </p:spPr>
        <p:txBody>
          <a:bodyPr/>
          <a:lstStyle/>
          <a:p>
            <a:pPr eaLnBrk="1" hangingPunct="1"/>
            <a:r>
              <a:rPr lang="el-GR" sz="3600" dirty="0" smtClean="0"/>
              <a:t>Ελλείψεις: Μπορούμε να μειώσουμε τις ελλείψεις στα ράφια κατά 30%;</a:t>
            </a:r>
            <a:endParaRPr lang="de-DE" sz="36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4832350"/>
            <a:ext cx="7600950" cy="1417638"/>
          </a:xfrm>
        </p:spPr>
        <p:txBody>
          <a:bodyPr/>
          <a:lstStyle/>
          <a:p>
            <a:pPr eaLnBrk="1" hangingPunct="1"/>
            <a:r>
              <a:rPr lang="el-GR" b="1" dirty="0" smtClean="0">
                <a:latin typeface="Calibri" pitchFamily="34" charset="0"/>
              </a:rPr>
              <a:t>Χρήστος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l-GR" b="1" dirty="0" err="1" smtClean="0">
                <a:latin typeface="Calibri" pitchFamily="34" charset="0"/>
              </a:rPr>
              <a:t>Τσεντεμεΐδης</a:t>
            </a:r>
            <a:r>
              <a:rPr lang="en-US" b="1" dirty="0" smtClean="0">
                <a:latin typeface="Calibri" pitchFamily="34" charset="0"/>
              </a:rPr>
              <a:t> – Johnson &amp; Johnson </a:t>
            </a:r>
            <a:r>
              <a:rPr lang="el-GR" b="1" dirty="0" smtClean="0">
                <a:latin typeface="Calibri" pitchFamily="34" charset="0"/>
              </a:rPr>
              <a:t>Ελλάς</a:t>
            </a:r>
            <a:endParaRPr lang="en-US" b="1" dirty="0" smtClean="0">
              <a:latin typeface="Calibri" pitchFamily="34" charset="0"/>
            </a:endParaRPr>
          </a:p>
          <a:p>
            <a:pPr eaLnBrk="1" hangingPunct="1"/>
            <a:endParaRPr lang="en-US" b="1" dirty="0" smtClean="0">
              <a:latin typeface="Calibri" pitchFamily="34" charset="0"/>
            </a:endParaRPr>
          </a:p>
          <a:p>
            <a:pPr eaLnBrk="1" hangingPunct="1"/>
            <a:r>
              <a:rPr lang="el-GR" b="1" dirty="0" smtClean="0">
                <a:latin typeface="Calibri" pitchFamily="34" charset="0"/>
              </a:rPr>
              <a:t>Δρ. Δημήτρης </a:t>
            </a:r>
            <a:r>
              <a:rPr lang="el-GR" b="1" dirty="0" err="1" smtClean="0">
                <a:latin typeface="Calibri" pitchFamily="34" charset="0"/>
              </a:rPr>
              <a:t>Παπακυριακόπουλος</a:t>
            </a:r>
            <a:r>
              <a:rPr lang="el-GR" b="1" dirty="0" smtClean="0">
                <a:latin typeface="Calibri" pitchFamily="34" charset="0"/>
              </a:rPr>
              <a:t> -  </a:t>
            </a:r>
            <a:r>
              <a:rPr lang="en-US" b="1" dirty="0" smtClean="0">
                <a:latin typeface="Calibri" pitchFamily="34" charset="0"/>
              </a:rPr>
              <a:t>Senior Researcher </a:t>
            </a:r>
            <a:r>
              <a:rPr lang="el-GR" b="1" dirty="0" smtClean="0">
                <a:latin typeface="Calibri" pitchFamily="34" charset="0"/>
              </a:rPr>
              <a:t/>
            </a:r>
            <a:br>
              <a:rPr lang="el-GR" b="1" dirty="0" smtClean="0">
                <a:latin typeface="Calibri" pitchFamily="34" charset="0"/>
              </a:rPr>
            </a:br>
            <a:r>
              <a:rPr lang="en-US" b="1" dirty="0" smtClean="0">
                <a:latin typeface="Calibri" pitchFamily="34" charset="0"/>
              </a:rPr>
              <a:t>ELTRUN</a:t>
            </a:r>
            <a:r>
              <a:rPr lang="el-GR" b="1" dirty="0" smtClean="0">
                <a:latin typeface="Calibri" pitchFamily="34" charset="0"/>
              </a:rPr>
              <a:t>, Οικονομικό </a:t>
            </a:r>
            <a:r>
              <a:rPr lang="el-GR" b="1" dirty="0" smtClean="0">
                <a:latin typeface="Calibri" pitchFamily="34" charset="0"/>
              </a:rPr>
              <a:t>Πανεπιστήμιο Αθηνών </a:t>
            </a:r>
            <a:endParaRPr lang="de-DE" b="1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981B0B30-AF08-4738-A021-6A693F17A32F}" type="slidenum">
              <a:rPr lang="de-DE" b="1" smtClean="0"/>
              <a:pPr/>
              <a:t>10</a:t>
            </a:fld>
            <a:endParaRPr lang="de-DE" b="1" smtClean="0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01624" y="3033713"/>
            <a:ext cx="8410576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l-GR" sz="2000" b="1" dirty="0">
                <a:latin typeface="Calibri" pitchFamily="34" charset="0"/>
                <a:cs typeface="Arial" charset="0"/>
              </a:rPr>
              <a:t>				 </a:t>
            </a:r>
            <a:endParaRPr lang="el-GR" sz="2000" b="1" dirty="0">
              <a:latin typeface="Calibri" pitchFamily="34" charset="0"/>
            </a:endParaRPr>
          </a:p>
          <a:p>
            <a:pPr algn="ctr" defTabSz="801688"/>
            <a:r>
              <a:rPr lang="el-GR" sz="2000" b="1" dirty="0">
                <a:latin typeface="Calibri" pitchFamily="34" charset="0"/>
              </a:rPr>
              <a:t> </a:t>
            </a:r>
            <a:r>
              <a:rPr lang="el-GR" sz="3200" b="1" dirty="0" smtClean="0">
                <a:latin typeface="Calibri" pitchFamily="34" charset="0"/>
                <a:cs typeface="Arial" charset="0"/>
              </a:rPr>
              <a:t>Η </a:t>
            </a:r>
            <a:r>
              <a:rPr lang="el-GR" sz="3200" b="1" dirty="0">
                <a:latin typeface="Calibri" pitchFamily="34" charset="0"/>
                <a:cs typeface="Arial" charset="0"/>
              </a:rPr>
              <a:t>διευρυμένη </a:t>
            </a:r>
            <a:r>
              <a:rPr lang="el-GR" sz="3200" b="1" dirty="0" smtClean="0">
                <a:latin typeface="Calibri" pitchFamily="34" charset="0"/>
                <a:cs typeface="Arial" charset="0"/>
              </a:rPr>
              <a:t>εφαρμογή </a:t>
            </a:r>
            <a:r>
              <a:rPr lang="el-GR" sz="3200" b="1" dirty="0">
                <a:latin typeface="Calibri" pitchFamily="34" charset="0"/>
                <a:cs typeface="Arial" charset="0"/>
              </a:rPr>
              <a:t>του συστήματος </a:t>
            </a:r>
            <a:r>
              <a:rPr lang="en-US" sz="3200" b="1" dirty="0" err="1" smtClean="0">
                <a:latin typeface="Calibri" pitchFamily="34" charset="0"/>
              </a:rPr>
              <a:t>i</a:t>
            </a:r>
            <a:r>
              <a:rPr lang="en-US" sz="3200" b="1" dirty="0" err="1" smtClean="0">
                <a:latin typeface="Calibri" pitchFamily="34" charset="0"/>
                <a:cs typeface="Arial" charset="0"/>
              </a:rPr>
              <a:t>SOS</a:t>
            </a:r>
            <a:r>
              <a:rPr lang="en-US" sz="3200" b="1" dirty="0" smtClean="0">
                <a:latin typeface="Calibri" pitchFamily="34" charset="0"/>
                <a:cs typeface="Arial" charset="0"/>
              </a:rPr>
              <a:t>:</a:t>
            </a:r>
            <a:r>
              <a:rPr lang="el-GR" sz="3200" b="1" dirty="0" smtClean="0">
                <a:latin typeface="Calibri" pitchFamily="34" charset="0"/>
                <a:cs typeface="Arial" charset="0"/>
              </a:rPr>
              <a:t> </a:t>
            </a:r>
            <a:r>
              <a:rPr lang="el-GR" sz="3200" b="1" dirty="0">
                <a:latin typeface="Calibri" pitchFamily="34" charset="0"/>
                <a:cs typeface="Arial" charset="0"/>
              </a:rPr>
              <a:t>Αναγνώριση Ελλείψεων και </a:t>
            </a:r>
            <a:endParaRPr lang="el-GR" sz="3200" b="1" dirty="0" smtClean="0">
              <a:latin typeface="Calibri" pitchFamily="34" charset="0"/>
              <a:cs typeface="Arial" charset="0"/>
            </a:endParaRPr>
          </a:p>
          <a:p>
            <a:pPr algn="ctr" defTabSz="801688"/>
            <a:r>
              <a:rPr lang="el-GR" sz="3200" b="1" dirty="0" smtClean="0">
                <a:latin typeface="Calibri" pitchFamily="34" charset="0"/>
                <a:cs typeface="Arial" charset="0"/>
              </a:rPr>
              <a:t>Αποτελέσματα</a:t>
            </a:r>
            <a:r>
              <a:rPr lang="en-US" sz="3200" b="1" dirty="0" smtClean="0">
                <a:latin typeface="Calibri" pitchFamily="34" charset="0"/>
                <a:cs typeface="Arial" charset="0"/>
              </a:rPr>
              <a:t> </a:t>
            </a:r>
            <a:r>
              <a:rPr lang="el-GR" sz="3200" b="1" dirty="0" smtClean="0">
                <a:latin typeface="Calibri" pitchFamily="34" charset="0"/>
                <a:cs typeface="Arial" charset="0"/>
              </a:rPr>
              <a:t>Χρήσης</a:t>
            </a:r>
            <a:endParaRPr lang="el-GR" sz="3200" b="1" dirty="0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  <p:sp>
        <p:nvSpPr>
          <p:cNvPr id="10" name="Down Arrow Callout 9"/>
          <p:cNvSpPr/>
          <p:nvPr/>
        </p:nvSpPr>
        <p:spPr bwMode="auto">
          <a:xfrm>
            <a:off x="304800" y="1663700"/>
            <a:ext cx="8382000" cy="15113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165225" y="1839913"/>
            <a:ext cx="663257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Ο Σκοπός του 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Project</a:t>
            </a:r>
            <a:endParaRPr lang="el-GR" sz="40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defTabSz="801688">
              <a:defRPr/>
            </a:pP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711DD40F-3401-4B99-96BA-AF9D4FE629F8}" type="slidenum">
              <a:rPr lang="de-DE" b="1" smtClean="0"/>
              <a:pPr/>
              <a:t>11</a:t>
            </a:fld>
            <a:endParaRPr lang="de-DE" b="1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To </a:t>
            </a:r>
            <a:r>
              <a:rPr lang="el-GR" sz="2400" dirty="0" smtClean="0"/>
              <a:t>σύστημα </a:t>
            </a:r>
            <a:r>
              <a:rPr lang="en-US" sz="2400" dirty="0" err="1" smtClean="0"/>
              <a:t>iSOS</a:t>
            </a:r>
            <a:r>
              <a:rPr lang="en-US" sz="2400" dirty="0" smtClean="0"/>
              <a:t> : </a:t>
            </a:r>
            <a:r>
              <a:rPr lang="el-GR" sz="2400" dirty="0" smtClean="0"/>
              <a:t>Γενική Περιγραφή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988" y="1330325"/>
            <a:ext cx="8397875" cy="4135438"/>
          </a:xfrm>
        </p:spPr>
        <p:txBody>
          <a:bodyPr/>
          <a:lstStyle/>
          <a:p>
            <a:pPr marL="266700" indent="-266700" eaLnBrk="1" hangingPunct="1"/>
            <a:r>
              <a:rPr lang="el-GR" dirty="0" smtClean="0"/>
              <a:t>Αναπτύχθηκε στο </a:t>
            </a:r>
            <a:r>
              <a:rPr lang="en-US" dirty="0" smtClean="0"/>
              <a:t>ELTRUN – </a:t>
            </a:r>
            <a:r>
              <a:rPr lang="el-GR" dirty="0" smtClean="0"/>
              <a:t>Οικονομικό Πανεπιστήμιο Αθηνών</a:t>
            </a:r>
            <a:endParaRPr lang="en-US" dirty="0" smtClean="0"/>
          </a:p>
          <a:p>
            <a:pPr marL="266700" indent="-266700" eaLnBrk="1" hangingPunct="1"/>
            <a:r>
              <a:rPr lang="el-GR" dirty="0" smtClean="0"/>
              <a:t> </a:t>
            </a:r>
            <a:r>
              <a:rPr lang="en-US" dirty="0" err="1" smtClean="0"/>
              <a:t>iSOS</a:t>
            </a:r>
            <a:r>
              <a:rPr lang="en-US" dirty="0" smtClean="0"/>
              <a:t> = </a:t>
            </a:r>
            <a:r>
              <a:rPr lang="en-US" b="1" u="sng" dirty="0" smtClean="0"/>
              <a:t>I</a:t>
            </a:r>
            <a:r>
              <a:rPr lang="en-US" dirty="0" smtClean="0"/>
              <a:t>nformation </a:t>
            </a:r>
            <a:r>
              <a:rPr lang="en-US" b="1" u="sng" dirty="0" smtClean="0"/>
              <a:t>S</a:t>
            </a:r>
            <a:r>
              <a:rPr lang="en-US" dirty="0" smtClean="0"/>
              <a:t>ystem for </a:t>
            </a:r>
            <a:r>
              <a:rPr lang="en-US" b="1" u="sng" dirty="0" smtClean="0"/>
              <a:t>O</a:t>
            </a:r>
            <a:r>
              <a:rPr lang="en-US" dirty="0" smtClean="0"/>
              <a:t>ut Of </a:t>
            </a:r>
            <a:r>
              <a:rPr lang="en-US" b="1" u="sng" dirty="0" smtClean="0"/>
              <a:t>S</a:t>
            </a:r>
            <a:r>
              <a:rPr lang="en-US" dirty="0" smtClean="0"/>
              <a:t>helf</a:t>
            </a:r>
            <a:endParaRPr lang="el-GR" dirty="0" smtClean="0"/>
          </a:p>
          <a:p>
            <a:pPr marL="266700" indent="-266700" eaLnBrk="1" hangingPunct="1"/>
            <a:r>
              <a:rPr lang="el-GR" dirty="0" smtClean="0"/>
              <a:t>Ευφυές Πληροφοριακό Σύστημα</a:t>
            </a:r>
          </a:p>
          <a:p>
            <a:pPr lvl="1" eaLnBrk="1" hangingPunct="1"/>
            <a:r>
              <a:rPr lang="el-GR" dirty="0" smtClean="0"/>
              <a:t>Μαθαίνει από πραγματικές περιπτώσεις </a:t>
            </a:r>
            <a:r>
              <a:rPr lang="en-US" dirty="0" smtClean="0"/>
              <a:t>OOS</a:t>
            </a:r>
            <a:endParaRPr lang="el-GR" dirty="0" smtClean="0"/>
          </a:p>
          <a:p>
            <a:pPr marL="266700" indent="-266700" eaLnBrk="1" hangingPunct="1"/>
            <a:r>
              <a:rPr lang="el-GR" dirty="0" smtClean="0"/>
              <a:t>Καθημερινή λειτουργία σε επίπεδο καταστήματος και εντοπισμός σε επίπεδο Φ.Κ. λιανέμπορου </a:t>
            </a:r>
          </a:p>
          <a:p>
            <a:pPr eaLnBrk="1" hangingPunct="1"/>
            <a:endParaRPr lang="el-GR" dirty="0" smtClean="0"/>
          </a:p>
          <a:p>
            <a:pPr eaLnBrk="1" hangingPunct="1">
              <a:buFont typeface="Wingdings" pitchFamily="2" charset="2"/>
              <a:buNone/>
            </a:pPr>
            <a:endParaRPr lang="el-GR" dirty="0" smtClean="0"/>
          </a:p>
          <a:p>
            <a:pPr eaLnBrk="1" hangingPunct="1">
              <a:buFont typeface="Wingdings" pitchFamily="2" charset="2"/>
              <a:buNone/>
            </a:pPr>
            <a:r>
              <a:rPr lang="el-GR" dirty="0" smtClean="0"/>
              <a:t> </a:t>
            </a:r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558800" y="4054475"/>
            <a:ext cx="3009900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l-GR" sz="2000" dirty="0" smtClean="0">
                <a:latin typeface="Calibri" pitchFamily="34" charset="0"/>
              </a:rPr>
              <a:t>Πωλήσεις (</a:t>
            </a:r>
            <a:r>
              <a:rPr lang="en-US" sz="2000" dirty="0" smtClean="0">
                <a:latin typeface="Calibri" pitchFamily="34" charset="0"/>
              </a:rPr>
              <a:t>PoS)</a:t>
            </a:r>
            <a:endParaRPr lang="en-US" sz="200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l-GR" sz="2000" dirty="0" smtClean="0">
                <a:latin typeface="Calibri" pitchFamily="34" charset="0"/>
              </a:rPr>
              <a:t>Συλλογή προϊόντων καταστήματος</a:t>
            </a:r>
            <a:endParaRPr lang="en-US" sz="200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l-GR" sz="2000" dirty="0" smtClean="0">
                <a:latin typeface="Calibri" pitchFamily="34" charset="0"/>
              </a:rPr>
              <a:t>Παραγγελίες</a:t>
            </a:r>
            <a:endParaRPr lang="en-US" sz="200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l-GR" sz="2000" dirty="0" smtClean="0">
                <a:latin typeface="Calibri" pitchFamily="34" charset="0"/>
              </a:rPr>
              <a:t>Παραδόσεις</a:t>
            </a:r>
            <a:endParaRPr lang="en-US" sz="2000" dirty="0">
              <a:latin typeface="Calibri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l-GR" sz="2000" dirty="0" smtClean="0">
                <a:latin typeface="Calibri" pitchFamily="34" charset="0"/>
              </a:rPr>
              <a:t>Προωθητικό πλάνο</a:t>
            </a:r>
            <a:r>
              <a:rPr lang="en-US" sz="2000" dirty="0" smtClean="0">
                <a:latin typeface="Calibri" pitchFamily="34" charset="0"/>
              </a:rPr>
              <a:t> </a:t>
            </a:r>
            <a:endParaRPr lang="en-US" sz="2000" dirty="0">
              <a:latin typeface="Calibri" pitchFamily="34" charset="0"/>
            </a:endParaRPr>
          </a:p>
          <a:p>
            <a:pPr>
              <a:buFontTx/>
              <a:buChar char="•"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13318" name="Text Box 12"/>
          <p:cNvSpPr txBox="1">
            <a:spLocks noChangeArrowheads="1"/>
          </p:cNvSpPr>
          <p:nvPr/>
        </p:nvSpPr>
        <p:spPr bwMode="auto">
          <a:xfrm>
            <a:off x="6202363" y="4040188"/>
            <a:ext cx="2480166" cy="1877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 dirty="0" smtClean="0">
                <a:latin typeface="Calibri" pitchFamily="34" charset="0"/>
              </a:rPr>
              <a:t>Αναφορές</a:t>
            </a:r>
            <a:endParaRPr lang="en-US" sz="2000" b="1" dirty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OOS </a:t>
            </a:r>
            <a:r>
              <a:rPr lang="el-GR" sz="2000" dirty="0" smtClean="0">
                <a:latin typeface="Calibri" pitchFamily="34" charset="0"/>
              </a:rPr>
              <a:t>ανά κατάστημα</a:t>
            </a:r>
            <a:endParaRPr lang="en-US" sz="2000" dirty="0">
              <a:latin typeface="Calibri" pitchFamily="34" charset="0"/>
            </a:endParaRPr>
          </a:p>
          <a:p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OOS </a:t>
            </a:r>
            <a:r>
              <a:rPr lang="el-GR" sz="2000" dirty="0" smtClean="0">
                <a:latin typeface="Calibri" pitchFamily="34" charset="0"/>
              </a:rPr>
              <a:t>ανά προμηθευτή</a:t>
            </a:r>
            <a:endParaRPr lang="en-US" sz="2000" dirty="0">
              <a:latin typeface="Calibri" pitchFamily="34" charset="0"/>
            </a:endParaRPr>
          </a:p>
          <a:p>
            <a:endParaRPr lang="en-US" dirty="0"/>
          </a:p>
          <a:p>
            <a:pPr>
              <a:buFontTx/>
              <a:buChar char="•"/>
            </a:pPr>
            <a:endParaRPr lang="el-GR" dirty="0"/>
          </a:p>
        </p:txBody>
      </p:sp>
      <p:sp>
        <p:nvSpPr>
          <p:cNvPr id="14" name="Oval 13"/>
          <p:cNvSpPr/>
          <p:nvPr/>
        </p:nvSpPr>
        <p:spPr bwMode="auto">
          <a:xfrm>
            <a:off x="3594100" y="4229100"/>
            <a:ext cx="1765300" cy="1168400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Calibri" pitchFamily="34" charset="0"/>
              </a:rPr>
              <a:t>iSOS</a:t>
            </a:r>
            <a:endParaRPr lang="en-US" sz="3200" dirty="0">
              <a:solidFill>
                <a:schemeClr val="bg1">
                  <a:lumMod val="95000"/>
                </a:schemeClr>
              </a:solidFill>
              <a:latin typeface="Calibri" pitchFamily="34" charset="0"/>
            </a:endParaRPr>
          </a:p>
        </p:txBody>
      </p:sp>
      <p:sp>
        <p:nvSpPr>
          <p:cNvPr id="13320" name="Right Brace 14"/>
          <p:cNvSpPr>
            <a:spLocks/>
          </p:cNvSpPr>
          <p:nvPr/>
        </p:nvSpPr>
        <p:spPr bwMode="auto">
          <a:xfrm>
            <a:off x="2997200" y="4076700"/>
            <a:ext cx="381000" cy="1816100"/>
          </a:xfrm>
          <a:prstGeom prst="rightBrace">
            <a:avLst>
              <a:gd name="adj1" fmla="val 8335"/>
              <a:gd name="adj2" fmla="val 42310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13321" name="Straight Arrow Connector 16"/>
          <p:cNvCxnSpPr>
            <a:cxnSpLocks noChangeShapeType="1"/>
            <a:stCxn id="14" idx="6"/>
          </p:cNvCxnSpPr>
          <p:nvPr/>
        </p:nvCxnSpPr>
        <p:spPr bwMode="auto">
          <a:xfrm flipV="1">
            <a:off x="5359400" y="4495800"/>
            <a:ext cx="876300" cy="3175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322" name="Straight Arrow Connector 18"/>
          <p:cNvCxnSpPr>
            <a:cxnSpLocks noChangeShapeType="1"/>
            <a:stCxn id="14" idx="6"/>
          </p:cNvCxnSpPr>
          <p:nvPr/>
        </p:nvCxnSpPr>
        <p:spPr bwMode="auto">
          <a:xfrm>
            <a:off x="5359400" y="4813300"/>
            <a:ext cx="939800" cy="2159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Slide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</a:t>
            </a:r>
            <a:r>
              <a:rPr lang="de-DE" dirty="0" smtClean="0"/>
              <a:t> </a:t>
            </a:r>
            <a:fld id="{EE885B84-AE76-4FB6-A82E-07000B893A07}" type="slidenum">
              <a:rPr lang="de-DE" b="1" smtClean="0"/>
              <a:pPr/>
              <a:t>12</a:t>
            </a:fld>
            <a:endParaRPr lang="de-DE" b="1" dirty="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Χρονοδιάγραμμα Έργου</a:t>
            </a:r>
          </a:p>
        </p:txBody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l-GR" dirty="0" smtClean="0">
              <a:latin typeface="+mj-lt"/>
            </a:endParaRPr>
          </a:p>
        </p:txBody>
      </p:sp>
      <p:cxnSp>
        <p:nvCxnSpPr>
          <p:cNvPr id="14341" name="Straight Arrow Connector 5"/>
          <p:cNvCxnSpPr>
            <a:cxnSpLocks noChangeShapeType="1"/>
          </p:cNvCxnSpPr>
          <p:nvPr/>
        </p:nvCxnSpPr>
        <p:spPr bwMode="auto">
          <a:xfrm flipV="1">
            <a:off x="695325" y="1782763"/>
            <a:ext cx="6967538" cy="41973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 useBgFill="1">
        <p:nvSpPr>
          <p:cNvPr id="6" name="Line Callout 1 5"/>
          <p:cNvSpPr/>
          <p:nvPr/>
        </p:nvSpPr>
        <p:spPr bwMode="auto">
          <a:xfrm>
            <a:off x="1214438" y="5786438"/>
            <a:ext cx="1928812" cy="642937"/>
          </a:xfrm>
          <a:prstGeom prst="borderCallout1">
            <a:avLst>
              <a:gd name="adj1" fmla="val 18750"/>
              <a:gd name="adj2" fmla="val -8333"/>
              <a:gd name="adj3" fmla="val -9433"/>
              <a:gd name="adj4" fmla="val -17409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Συγκέντρωση μελών του έργου</a:t>
            </a:r>
            <a:endParaRPr lang="en-US" sz="1600" dirty="0">
              <a:latin typeface="Calibri" pitchFamily="34" charset="0"/>
            </a:endParaRPr>
          </a:p>
        </p:txBody>
      </p:sp>
      <p:sp useBgFill="1">
        <p:nvSpPr>
          <p:cNvPr id="7" name="Line Callout 1 6"/>
          <p:cNvSpPr/>
          <p:nvPr/>
        </p:nvSpPr>
        <p:spPr bwMode="auto">
          <a:xfrm>
            <a:off x="142875" y="4391025"/>
            <a:ext cx="2000250" cy="638175"/>
          </a:xfrm>
          <a:prstGeom prst="borderCallout1">
            <a:avLst>
              <a:gd name="adj1" fmla="val 98895"/>
              <a:gd name="adj2" fmla="val 54864"/>
              <a:gd name="adj3" fmla="val 195001"/>
              <a:gd name="adj4" fmla="val 75673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Εκτίμηση διαθέσιμων δεδομένων από παλαιότερες έρευνες</a:t>
            </a:r>
            <a:endParaRPr lang="en-US" sz="1400" dirty="0">
              <a:latin typeface="Calibri" pitchFamily="34" charset="0"/>
            </a:endParaRPr>
          </a:p>
        </p:txBody>
      </p:sp>
      <p:sp useBgFill="1">
        <p:nvSpPr>
          <p:cNvPr id="8" name="Line Callout 1 7"/>
          <p:cNvSpPr/>
          <p:nvPr/>
        </p:nvSpPr>
        <p:spPr bwMode="auto">
          <a:xfrm>
            <a:off x="2643188" y="5000625"/>
            <a:ext cx="3357562" cy="571500"/>
          </a:xfrm>
          <a:prstGeom prst="borderCallout1">
            <a:avLst>
              <a:gd name="adj1" fmla="val -13053"/>
              <a:gd name="adj2" fmla="val -12027"/>
              <a:gd name="adj3" fmla="val 57043"/>
              <a:gd name="adj4" fmla="val -1431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Απόφαση για την εκτέλεση πειραμάτων</a:t>
            </a:r>
            <a:endParaRPr lang="en-US" sz="1600" dirty="0">
              <a:latin typeface="Calibri" pitchFamily="34" charset="0"/>
            </a:endParaRPr>
          </a:p>
        </p:txBody>
      </p:sp>
      <p:sp useBgFill="1">
        <p:nvSpPr>
          <p:cNvPr id="9" name="Line Callout 1 8"/>
          <p:cNvSpPr/>
          <p:nvPr/>
        </p:nvSpPr>
        <p:spPr bwMode="auto">
          <a:xfrm>
            <a:off x="1785938" y="3286125"/>
            <a:ext cx="1928812" cy="785813"/>
          </a:xfrm>
          <a:prstGeom prst="borderCallout1">
            <a:avLst>
              <a:gd name="adj1" fmla="val 97549"/>
              <a:gd name="adj2" fmla="val 49676"/>
              <a:gd name="adj3" fmla="val 157186"/>
              <a:gd name="adj4" fmla="val 71270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Περιγραφή απαιτήσεων του συστήματος</a:t>
            </a:r>
            <a:endParaRPr lang="en-US" sz="1600" dirty="0">
              <a:latin typeface="Calibri" pitchFamily="34" charset="0"/>
            </a:endParaRPr>
          </a:p>
        </p:txBody>
      </p:sp>
      <p:sp useBgFill="1">
        <p:nvSpPr>
          <p:cNvPr id="10" name="Line Callout 1 9"/>
          <p:cNvSpPr/>
          <p:nvPr/>
        </p:nvSpPr>
        <p:spPr bwMode="auto">
          <a:xfrm>
            <a:off x="3571875" y="2571750"/>
            <a:ext cx="1500188" cy="642938"/>
          </a:xfrm>
          <a:prstGeom prst="borderCallout1">
            <a:avLst>
              <a:gd name="adj1" fmla="val 99014"/>
              <a:gd name="adj2" fmla="val 35876"/>
              <a:gd name="adj3" fmla="val 180606"/>
              <a:gd name="adj4" fmla="val 67667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1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</a:t>
            </a:r>
            <a:endParaRPr lang="en-US" sz="1600" dirty="0">
              <a:latin typeface="Calibri" pitchFamily="34" charset="0"/>
            </a:endParaRPr>
          </a:p>
        </p:txBody>
      </p:sp>
      <p:sp useBgFill="1">
        <p:nvSpPr>
          <p:cNvPr id="11" name="Line Callout 1 10"/>
          <p:cNvSpPr/>
          <p:nvPr/>
        </p:nvSpPr>
        <p:spPr bwMode="auto">
          <a:xfrm>
            <a:off x="5643563" y="3429000"/>
            <a:ext cx="2741612" cy="630238"/>
          </a:xfrm>
          <a:prstGeom prst="borderCallout1">
            <a:avLst>
              <a:gd name="adj1" fmla="val -66017"/>
              <a:gd name="adj2" fmla="val -12656"/>
              <a:gd name="adj3" fmla="val 817"/>
              <a:gd name="adj4" fmla="val 1885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2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 – Παρουσία Συστήματος</a:t>
            </a:r>
            <a:endParaRPr lang="en-US" sz="1600" dirty="0">
              <a:latin typeface="Calibri" pitchFamily="34" charset="0"/>
            </a:endParaRPr>
          </a:p>
        </p:txBody>
      </p:sp>
      <p:sp useBgFill="1">
        <p:nvSpPr>
          <p:cNvPr id="12" name="Line Callout 1 11"/>
          <p:cNvSpPr/>
          <p:nvPr/>
        </p:nvSpPr>
        <p:spPr bwMode="auto">
          <a:xfrm>
            <a:off x="4214813" y="1500188"/>
            <a:ext cx="2716212" cy="642937"/>
          </a:xfrm>
          <a:prstGeom prst="borderCallout1">
            <a:avLst>
              <a:gd name="adj1" fmla="val 100355"/>
              <a:gd name="adj2" fmla="val 67387"/>
              <a:gd name="adj3" fmla="val 179264"/>
              <a:gd name="adj4" fmla="val 85378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3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 – Παρουσία Συστήματος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57158" y="5500702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7/2007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071538" y="5214950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9/2007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000232" y="4714884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10/2007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643174" y="4357694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11/2007</a:t>
            </a:r>
          </a:p>
        </p:txBody>
      </p:sp>
      <p:sp useBgFill="1">
        <p:nvSpPr>
          <p:cNvPr id="17" name="Line Callout 1 16"/>
          <p:cNvSpPr/>
          <p:nvPr/>
        </p:nvSpPr>
        <p:spPr bwMode="auto">
          <a:xfrm>
            <a:off x="3929063" y="4143375"/>
            <a:ext cx="2133600" cy="642938"/>
          </a:xfrm>
          <a:prstGeom prst="borderCallout1">
            <a:avLst>
              <a:gd name="adj1" fmla="val -26573"/>
              <a:gd name="adj2" fmla="val -6340"/>
              <a:gd name="adj3" fmla="val 206"/>
              <a:gd name="adj4" fmla="val -735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l-GR" sz="1600" dirty="0">
                <a:latin typeface="Calibri" pitchFamily="34" charset="0"/>
              </a:rPr>
              <a:t>Παραμετροποίηση συστήματος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071934" y="3500438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2/2008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000628" y="2857496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4/2008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5857884" y="2428868"/>
            <a:ext cx="1000132" cy="28575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rIns="0"/>
          <a:lstStyle/>
          <a:p>
            <a:pPr algn="ctr">
              <a:defRPr/>
            </a:pPr>
            <a:r>
              <a:rPr lang="en-US" sz="1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9/2008</a:t>
            </a:r>
          </a:p>
        </p:txBody>
      </p:sp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Slide</a:t>
            </a:r>
            <a:r>
              <a:rPr lang="de-DE" dirty="0" smtClean="0"/>
              <a:t> </a:t>
            </a:r>
            <a:r>
              <a:rPr lang="de-DE" dirty="0" smtClean="0">
                <a:sym typeface="Wingdings" pitchFamily="2" charset="2"/>
              </a:rPr>
              <a:t></a:t>
            </a:r>
            <a:r>
              <a:rPr lang="de-DE" dirty="0" smtClean="0"/>
              <a:t> </a:t>
            </a:r>
            <a:fld id="{D715904E-97EF-4443-ADA2-730300639C4D}" type="slidenum">
              <a:rPr lang="de-DE" b="1" smtClean="0"/>
              <a:pPr/>
              <a:t>13</a:t>
            </a:fld>
            <a:endParaRPr lang="de-DE" b="1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Κύριες εργασίες του έργου</a:t>
            </a:r>
          </a:p>
        </p:txBody>
      </p:sp>
      <p:cxnSp>
        <p:nvCxnSpPr>
          <p:cNvPr id="15364" name="Straight Arrow Connector 41"/>
          <p:cNvCxnSpPr>
            <a:cxnSpLocks noChangeShapeType="1"/>
          </p:cNvCxnSpPr>
          <p:nvPr/>
        </p:nvCxnSpPr>
        <p:spPr bwMode="auto">
          <a:xfrm>
            <a:off x="558800" y="2286000"/>
            <a:ext cx="74549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65" name="Straight Arrow Connector 42"/>
          <p:cNvCxnSpPr>
            <a:cxnSpLocks noChangeShapeType="1"/>
          </p:cNvCxnSpPr>
          <p:nvPr/>
        </p:nvCxnSpPr>
        <p:spPr bwMode="auto">
          <a:xfrm>
            <a:off x="584200" y="4686300"/>
            <a:ext cx="7454900" cy="1588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5366" name="TextBox 43"/>
          <p:cNvSpPr txBox="1">
            <a:spLocks noChangeArrowheads="1"/>
          </p:cNvSpPr>
          <p:nvPr/>
        </p:nvSpPr>
        <p:spPr bwMode="auto">
          <a:xfrm>
            <a:off x="2336800" y="1422400"/>
            <a:ext cx="40850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400" b="1" dirty="0">
                <a:latin typeface="Calibri" pitchFamily="34" charset="0"/>
              </a:rPr>
              <a:t>ΦΥΣΙΚΕΣ </a:t>
            </a:r>
            <a:r>
              <a:rPr lang="el-GR" sz="2400" b="1" dirty="0" smtClean="0">
                <a:latin typeface="Calibri" pitchFamily="34" charset="0"/>
              </a:rPr>
              <a:t>ΚΑΤΑΓΡΑΦΕΣ ΓΙΑ </a:t>
            </a:r>
            <a:r>
              <a:rPr lang="en-US" sz="2400" b="1" dirty="0" smtClean="0">
                <a:latin typeface="Calibri" pitchFamily="34" charset="0"/>
              </a:rPr>
              <a:t>OOS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15367" name="TextBox 44"/>
          <p:cNvSpPr txBox="1">
            <a:spLocks noChangeArrowheads="1"/>
          </p:cNvSpPr>
          <p:nvPr/>
        </p:nvSpPr>
        <p:spPr bwMode="auto">
          <a:xfrm>
            <a:off x="2273300" y="5537200"/>
            <a:ext cx="41656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400" b="1" dirty="0">
                <a:latin typeface="Calibri" pitchFamily="34" charset="0"/>
              </a:rPr>
              <a:t>ΕΦΑΡΜΟΓΗ ΣΥΣΤΗΜΑΤΟΣ </a:t>
            </a:r>
            <a:r>
              <a:rPr lang="en-US" sz="2400" b="1" dirty="0" err="1">
                <a:latin typeface="Calibri" pitchFamily="34" charset="0"/>
              </a:rPr>
              <a:t>iSOS</a:t>
            </a:r>
            <a:endParaRPr lang="en-US" sz="2400" b="1" dirty="0">
              <a:latin typeface="Calibri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520700" y="2489200"/>
            <a:ext cx="1689100" cy="685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l-GR" sz="1400" b="1" dirty="0">
                <a:latin typeface="Calibri" pitchFamily="34" charset="0"/>
              </a:rPr>
              <a:t>ΜΕΤΡΗΣΗ </a:t>
            </a:r>
            <a:r>
              <a:rPr lang="en-US" sz="1400" b="1" dirty="0">
                <a:latin typeface="Calibri" pitchFamily="34" charset="0"/>
              </a:rPr>
              <a:t>OOS </a:t>
            </a:r>
            <a:endParaRPr lang="el-GR" sz="1400" b="1" dirty="0">
              <a:latin typeface="Calibri" pitchFamily="34" charset="0"/>
            </a:endParaRPr>
          </a:p>
          <a:p>
            <a:pPr algn="ctr">
              <a:defRPr/>
            </a:pPr>
            <a:r>
              <a:rPr lang="el-GR" sz="1400" b="1" dirty="0">
                <a:latin typeface="Calibri" pitchFamily="34" charset="0"/>
              </a:rPr>
              <a:t>ΦΕΒΡΟΥΑΡΙΟΣ 2008</a:t>
            </a:r>
            <a:r>
              <a:rPr lang="en-US" sz="1400" dirty="0">
                <a:latin typeface="Calibri" pitchFamily="34" charset="0"/>
              </a:rPr>
              <a:t> 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1358900" y="3822700"/>
            <a:ext cx="1701800" cy="685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ΜΕΤΑΣΧΗΜΑΤΙΣΜΟΣ</a:t>
            </a:r>
          </a:p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ΠΑΡΑΔΕΙΓΜΑΤΩΝ ΣΕ </a:t>
            </a:r>
          </a:p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ΒΑΣΗ ΓΝΩΣΗΣ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289300" y="2489200"/>
            <a:ext cx="1485900" cy="685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ΣΥΝΟΛΙΚΗ </a:t>
            </a:r>
          </a:p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ΑΞΙΟΛΟΓΗΣΗ</a:t>
            </a:r>
          </a:p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ΣΥΣΤΗΜΑΤΟΣ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902200" y="3822700"/>
            <a:ext cx="1524000" cy="6858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ΕΠΙΚΑΙΡΟΠΟΙΗΣΗ </a:t>
            </a:r>
          </a:p>
          <a:p>
            <a:pPr algn="ctr">
              <a:defRPr/>
            </a:pPr>
            <a:r>
              <a:rPr lang="el-GR" sz="1400" dirty="0">
                <a:latin typeface="Calibri" pitchFamily="34" charset="0"/>
              </a:rPr>
              <a:t>ΔΕΔΟΜΕΝΩΝ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324600" y="2463800"/>
            <a:ext cx="1612900" cy="685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l-GR" sz="1400" b="1" dirty="0">
                <a:latin typeface="Calibri" pitchFamily="34" charset="0"/>
              </a:rPr>
              <a:t>ΜΕΤΡΗΣΗ </a:t>
            </a:r>
            <a:r>
              <a:rPr lang="en-US" sz="1400" b="1" dirty="0">
                <a:latin typeface="Calibri" pitchFamily="34" charset="0"/>
              </a:rPr>
              <a:t>OOS </a:t>
            </a:r>
            <a:endParaRPr lang="el-GR" sz="1400" b="1" dirty="0">
              <a:latin typeface="Calibri" pitchFamily="34" charset="0"/>
            </a:endParaRPr>
          </a:p>
          <a:p>
            <a:pPr algn="ctr">
              <a:defRPr/>
            </a:pPr>
            <a:r>
              <a:rPr lang="el-GR" sz="1400" b="1" dirty="0">
                <a:latin typeface="Calibri" pitchFamily="34" charset="0"/>
              </a:rPr>
              <a:t>ΣΕΠΤΕΜΒΡΙΟΣ 2008</a:t>
            </a:r>
            <a:r>
              <a:rPr lang="en-US" sz="1400" dirty="0">
                <a:latin typeface="Calibri" pitchFamily="34" charset="0"/>
              </a:rPr>
              <a:t> </a:t>
            </a:r>
          </a:p>
        </p:txBody>
      </p:sp>
      <p:cxnSp>
        <p:nvCxnSpPr>
          <p:cNvPr id="15373" name="Straight Arrow Connector 52"/>
          <p:cNvCxnSpPr>
            <a:cxnSpLocks noChangeShapeType="1"/>
            <a:stCxn id="46" idx="2"/>
            <a:endCxn id="47" idx="0"/>
          </p:cNvCxnSpPr>
          <p:nvPr/>
        </p:nvCxnSpPr>
        <p:spPr bwMode="auto">
          <a:xfrm rot="16200000" flipH="1">
            <a:off x="1463675" y="3076575"/>
            <a:ext cx="647700" cy="84455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74" name="Straight Arrow Connector 56"/>
          <p:cNvCxnSpPr>
            <a:cxnSpLocks noChangeShapeType="1"/>
            <a:stCxn id="47" idx="0"/>
            <a:endCxn id="48" idx="1"/>
          </p:cNvCxnSpPr>
          <p:nvPr/>
        </p:nvCxnSpPr>
        <p:spPr bwMode="auto">
          <a:xfrm rot="5400000" flipH="1" flipV="1">
            <a:off x="2254250" y="2787650"/>
            <a:ext cx="990600" cy="10795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75" name="Straight Arrow Connector 61"/>
          <p:cNvCxnSpPr>
            <a:cxnSpLocks noChangeShapeType="1"/>
            <a:stCxn id="48" idx="3"/>
            <a:endCxn id="50" idx="0"/>
          </p:cNvCxnSpPr>
          <p:nvPr/>
        </p:nvCxnSpPr>
        <p:spPr bwMode="auto">
          <a:xfrm>
            <a:off x="4775200" y="2832100"/>
            <a:ext cx="889000" cy="9906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76" name="Straight Arrow Connector 63"/>
          <p:cNvCxnSpPr>
            <a:cxnSpLocks noChangeShapeType="1"/>
            <a:stCxn id="50" idx="0"/>
            <a:endCxn id="51" idx="1"/>
          </p:cNvCxnSpPr>
          <p:nvPr/>
        </p:nvCxnSpPr>
        <p:spPr bwMode="auto">
          <a:xfrm rot="5400000" flipH="1" flipV="1">
            <a:off x="5486400" y="2984500"/>
            <a:ext cx="1016000" cy="6604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5377" name="Rectangle 64"/>
          <p:cNvSpPr>
            <a:spLocks noChangeArrowheads="1"/>
          </p:cNvSpPr>
          <p:nvPr/>
        </p:nvSpPr>
        <p:spPr bwMode="auto">
          <a:xfrm>
            <a:off x="304800" y="1924050"/>
            <a:ext cx="20640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600" dirty="0">
                <a:latin typeface="Calibri" pitchFamily="34" charset="0"/>
              </a:rPr>
              <a:t>1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5378" name="Rectangle 65"/>
          <p:cNvSpPr>
            <a:spLocks noChangeArrowheads="1"/>
          </p:cNvSpPr>
          <p:nvPr/>
        </p:nvSpPr>
        <p:spPr bwMode="auto">
          <a:xfrm>
            <a:off x="2921000" y="1924050"/>
            <a:ext cx="20640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600" dirty="0">
                <a:latin typeface="Calibri" pitchFamily="34" charset="0"/>
              </a:rPr>
              <a:t>2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5379" name="Rectangle 66"/>
          <p:cNvSpPr>
            <a:spLocks noChangeArrowheads="1"/>
          </p:cNvSpPr>
          <p:nvPr/>
        </p:nvSpPr>
        <p:spPr bwMode="auto">
          <a:xfrm>
            <a:off x="5854700" y="1924050"/>
            <a:ext cx="20640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600" dirty="0">
                <a:latin typeface="Calibri" pitchFamily="34" charset="0"/>
              </a:rPr>
              <a:t>3</a:t>
            </a:r>
            <a:r>
              <a:rPr lang="el-GR" sz="1600" baseline="30000" dirty="0">
                <a:latin typeface="Calibri" pitchFamily="34" charset="0"/>
              </a:rPr>
              <a:t>η</a:t>
            </a:r>
            <a:r>
              <a:rPr lang="el-GR" sz="1600" dirty="0">
                <a:latin typeface="Calibri" pitchFamily="34" charset="0"/>
              </a:rPr>
              <a:t> Φυσική Καταγραφή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5380" name="Rectangle 67"/>
          <p:cNvSpPr>
            <a:spLocks noChangeArrowheads="1"/>
          </p:cNvSpPr>
          <p:nvPr/>
        </p:nvSpPr>
        <p:spPr bwMode="auto">
          <a:xfrm>
            <a:off x="977900" y="4705350"/>
            <a:ext cx="2222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600" dirty="0">
                <a:latin typeface="Calibri" pitchFamily="34" charset="0"/>
              </a:rPr>
              <a:t>Διαφορετικές εκδόσεις</a:t>
            </a:r>
          </a:p>
          <a:p>
            <a:r>
              <a:rPr lang="el-GR" sz="1600" dirty="0">
                <a:latin typeface="Calibri" pitchFamily="34" charset="0"/>
              </a:rPr>
              <a:t>του </a:t>
            </a:r>
            <a:r>
              <a:rPr lang="en-US" sz="1600" dirty="0" err="1">
                <a:latin typeface="Calibri" pitchFamily="34" charset="0"/>
              </a:rPr>
              <a:t>iSOS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l-GR" sz="1600" dirty="0">
                <a:latin typeface="Calibri" pitchFamily="34" charset="0"/>
              </a:rPr>
              <a:t>ανά αλυσίδα </a:t>
            </a:r>
          </a:p>
          <a:p>
            <a:r>
              <a:rPr lang="el-GR" sz="1600" dirty="0">
                <a:latin typeface="Calibri" pitchFamily="34" charset="0"/>
              </a:rPr>
              <a:t>λιανικής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5381" name="Rectangle 71"/>
          <p:cNvSpPr>
            <a:spLocks noChangeArrowheads="1"/>
          </p:cNvSpPr>
          <p:nvPr/>
        </p:nvSpPr>
        <p:spPr bwMode="auto">
          <a:xfrm>
            <a:off x="5003800" y="4718050"/>
            <a:ext cx="14037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1600" dirty="0">
                <a:latin typeface="Calibri" pitchFamily="34" charset="0"/>
              </a:rPr>
              <a:t>Επανεκκίνηση </a:t>
            </a:r>
          </a:p>
          <a:p>
            <a:pPr algn="ctr"/>
            <a:r>
              <a:rPr lang="el-GR" sz="1600" dirty="0">
                <a:latin typeface="Calibri" pitchFamily="34" charset="0"/>
              </a:rPr>
              <a:t>Συστήματος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5382" name="Rectangle 72"/>
          <p:cNvSpPr>
            <a:spLocks noChangeArrowheads="1"/>
          </p:cNvSpPr>
          <p:nvPr/>
        </p:nvSpPr>
        <p:spPr bwMode="auto">
          <a:xfrm>
            <a:off x="3225800" y="4705350"/>
            <a:ext cx="1447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Calibri" pitchFamily="34" charset="0"/>
              </a:rPr>
              <a:t>Καθημερινή λειτουργία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4" name="Rectangle 72"/>
          <p:cNvSpPr>
            <a:spLocks noChangeArrowheads="1"/>
          </p:cNvSpPr>
          <p:nvPr/>
        </p:nvSpPr>
        <p:spPr bwMode="auto">
          <a:xfrm>
            <a:off x="6489700" y="4718050"/>
            <a:ext cx="1447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1600" dirty="0">
                <a:latin typeface="Calibri" pitchFamily="34" charset="0"/>
              </a:rPr>
              <a:t>Καθημερινή λειτουργία</a:t>
            </a:r>
            <a:endParaRPr lang="en-US" sz="16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E2318711-7F39-44BA-AFE7-4D8DE89960A9}" type="slidenum">
              <a:rPr lang="de-DE" b="1" smtClean="0"/>
              <a:pPr/>
              <a:t>14</a:t>
            </a:fld>
            <a:endParaRPr lang="de-DE" b="1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Ταυτότητα των Φυσικών Καταγραφών</a:t>
            </a:r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988" y="1470025"/>
            <a:ext cx="8397875" cy="4135438"/>
          </a:xfrm>
        </p:spPr>
        <p:txBody>
          <a:bodyPr/>
          <a:lstStyle/>
          <a:p>
            <a:pPr marL="381000" indent="-381000" eaLnBrk="1" hangingPunct="1">
              <a:spcBef>
                <a:spcPts val="1800"/>
              </a:spcBef>
              <a:defRPr/>
            </a:pPr>
            <a:r>
              <a:rPr lang="el-GR" dirty="0" smtClean="0"/>
              <a:t>12 καταστήματα από 4 αλυσίδες λιανεμπορίου </a:t>
            </a:r>
            <a:endParaRPr lang="en-US" dirty="0" smtClean="0"/>
          </a:p>
          <a:p>
            <a:pPr marL="381000" indent="-381000" eaLnBrk="1" hangingPunct="1">
              <a:spcBef>
                <a:spcPts val="1800"/>
              </a:spcBef>
              <a:defRPr/>
            </a:pPr>
            <a:r>
              <a:rPr lang="el-GR" dirty="0" smtClean="0"/>
              <a:t>Επιλεγμένες </a:t>
            </a:r>
            <a:r>
              <a:rPr lang="el-GR" dirty="0" err="1" smtClean="0"/>
              <a:t>Προϊοντικές</a:t>
            </a:r>
            <a:r>
              <a:rPr lang="el-GR" dirty="0" smtClean="0"/>
              <a:t> Κατηγορίες </a:t>
            </a:r>
          </a:p>
          <a:p>
            <a:pPr marL="640080" lvl="1" indent="-285750" eaLnBrk="1" hangingPunct="1">
              <a:buFont typeface="Wingdings" pitchFamily="2" charset="2"/>
              <a:buChar char="q"/>
              <a:defRPr/>
            </a:pPr>
            <a:r>
              <a:rPr lang="el-GR" b="1" dirty="0" smtClean="0"/>
              <a:t>Καφές-Ροφήματα-Φίλτρα</a:t>
            </a:r>
          </a:p>
          <a:p>
            <a:pPr marL="640080" lvl="1" indent="-285750" eaLnBrk="1" hangingPunct="1">
              <a:buFont typeface="Wingdings" pitchFamily="2" charset="2"/>
              <a:buChar char="q"/>
              <a:defRPr/>
            </a:pPr>
            <a:r>
              <a:rPr lang="el-GR" b="1" dirty="0" smtClean="0"/>
              <a:t>Σοκολάτες-Σοκολατοειδή</a:t>
            </a:r>
          </a:p>
          <a:p>
            <a:pPr marL="640080" lvl="1" indent="-285750" eaLnBrk="1" hangingPunct="1">
              <a:buFont typeface="Wingdings" pitchFamily="2" charset="2"/>
              <a:buChar char="q"/>
              <a:defRPr/>
            </a:pPr>
            <a:r>
              <a:rPr lang="el-GR" b="1" dirty="0" smtClean="0"/>
              <a:t>Απορρυπαντικά</a:t>
            </a:r>
          </a:p>
          <a:p>
            <a:pPr marL="640080" lvl="1" indent="-285750" eaLnBrk="1" hangingPunct="1">
              <a:buFont typeface="Wingdings" pitchFamily="2" charset="2"/>
              <a:buChar char="q"/>
              <a:defRPr/>
            </a:pPr>
            <a:r>
              <a:rPr lang="el-GR" b="1" dirty="0" smtClean="0"/>
              <a:t>Σαμπουάν-Κρέμες μαλλιών</a:t>
            </a:r>
          </a:p>
          <a:p>
            <a:pPr marL="381000" indent="-381000" eaLnBrk="1" hangingPunct="1">
              <a:spcBef>
                <a:spcPts val="1800"/>
              </a:spcBef>
              <a:defRPr/>
            </a:pPr>
            <a:r>
              <a:rPr lang="el-GR" dirty="0" smtClean="0"/>
              <a:t>Λίστα </a:t>
            </a:r>
            <a:r>
              <a:rPr lang="el-GR" dirty="0" smtClean="0"/>
              <a:t>100 προεπιλεγμένων </a:t>
            </a:r>
            <a:r>
              <a:rPr lang="en-US" dirty="0" smtClean="0"/>
              <a:t>best selling </a:t>
            </a:r>
            <a:r>
              <a:rPr lang="el-GR" dirty="0" smtClean="0"/>
              <a:t>κωδικών (</a:t>
            </a:r>
            <a:r>
              <a:rPr lang="en-US" dirty="0" smtClean="0"/>
              <a:t>SKU’s) 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σε </a:t>
            </a:r>
            <a:r>
              <a:rPr lang="el-GR" dirty="0" smtClean="0"/>
              <a:t>επίπεδο </a:t>
            </a:r>
            <a:r>
              <a:rPr lang="en-US" dirty="0" smtClean="0"/>
              <a:t>mother</a:t>
            </a:r>
            <a:r>
              <a:rPr lang="el-GR" dirty="0" smtClean="0"/>
              <a:t>-κωδικού</a:t>
            </a:r>
            <a:endParaRPr lang="el-GR" sz="2400" i="1" dirty="0" smtClean="0"/>
          </a:p>
          <a:p>
            <a:pPr marL="381000" indent="-381000" eaLnBrk="1" hangingPunct="1">
              <a:spcBef>
                <a:spcPts val="1800"/>
              </a:spcBef>
              <a:defRPr/>
            </a:pPr>
            <a:r>
              <a:rPr lang="el-GR" dirty="0" smtClean="0"/>
              <a:t>Μια </a:t>
            </a:r>
            <a:r>
              <a:rPr lang="el-GR" dirty="0" smtClean="0"/>
              <a:t>επίσκεψη την ημέρα σε κάθε κατάστημα για 2 εβδομάδες</a:t>
            </a:r>
          </a:p>
          <a:p>
            <a:pPr marL="381000" indent="-381000" eaLnBrk="1" hangingPunct="1">
              <a:defRPr/>
            </a:pPr>
            <a:endParaRPr lang="el-GR" i="1" dirty="0" smtClean="0"/>
          </a:p>
          <a:p>
            <a:pPr marL="381000" indent="-381000" eaLnBrk="1" hangingPunct="1">
              <a:buFont typeface="Wingdings" pitchFamily="2" charset="2"/>
              <a:buNone/>
              <a:defRPr/>
            </a:pPr>
            <a:endParaRPr lang="el-GR" dirty="0" smtClean="0"/>
          </a:p>
        </p:txBody>
      </p:sp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Ελλείψεις στα ράφια των καταστημάτων</a:t>
            </a:r>
            <a:endParaRPr lang="en-US" sz="2400" dirty="0" smtClean="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1DA5431-2D9F-4076-9D4C-559DE3AC2207}" type="slidenum">
              <a:rPr lang="de-DE" b="1" smtClean="0"/>
              <a:pPr/>
              <a:t>15</a:t>
            </a:fld>
            <a:endParaRPr lang="de-DE" b="1" smtClean="0"/>
          </a:p>
        </p:txBody>
      </p:sp>
      <p:graphicFrame>
        <p:nvGraphicFramePr>
          <p:cNvPr id="18" name="Chart 17"/>
          <p:cNvGraphicFramePr/>
          <p:nvPr/>
        </p:nvGraphicFramePr>
        <p:xfrm>
          <a:off x="0" y="1463040"/>
          <a:ext cx="8522208" cy="4517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7958138" y="5421313"/>
            <a:ext cx="9509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>
                <a:latin typeface="Calibri" pitchFamily="34" charset="0"/>
              </a:rPr>
              <a:t>Κατάστημα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7414" name="TextBox 1"/>
          <p:cNvSpPr txBox="1">
            <a:spLocks noChangeArrowheads="1"/>
          </p:cNvSpPr>
          <p:nvPr/>
        </p:nvSpPr>
        <p:spPr bwMode="auto">
          <a:xfrm>
            <a:off x="804863" y="1866900"/>
            <a:ext cx="95091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>
                <a:latin typeface="Calibri" pitchFamily="34" charset="0"/>
              </a:rPr>
              <a:t>% </a:t>
            </a:r>
            <a:r>
              <a:rPr lang="en-US" sz="1600" b="1" dirty="0">
                <a:latin typeface="Calibri" pitchFamily="34" charset="0"/>
              </a:rPr>
              <a:t>OOS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243013" y="3449638"/>
            <a:ext cx="7462837" cy="952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</p:cxn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7874000" y="3228975"/>
            <a:ext cx="10858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200" b="1" dirty="0" smtClean="0">
                <a:solidFill>
                  <a:srgbClr val="FF0000"/>
                </a:solidFill>
              </a:rPr>
              <a:t>Μ.Ο=12,34%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Ελλείψεις στα ράφια των καταστημάτων</a:t>
            </a:r>
            <a:endParaRPr lang="en-US" sz="2400" dirty="0" smtClean="0"/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470542B-122E-46E5-A4DC-57642D315FDE}" type="slidenum">
              <a:rPr lang="de-DE" b="1" smtClean="0"/>
              <a:pPr/>
              <a:t>16</a:t>
            </a:fld>
            <a:endParaRPr lang="de-DE" b="1" smtClean="0"/>
          </a:p>
        </p:txBody>
      </p:sp>
      <p:graphicFrame>
        <p:nvGraphicFramePr>
          <p:cNvPr id="6" name="Chart 5"/>
          <p:cNvGraphicFramePr/>
          <p:nvPr/>
        </p:nvGraphicFramePr>
        <p:xfrm>
          <a:off x="539496" y="1618488"/>
          <a:ext cx="7772400" cy="4224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7" name="TextBox 1"/>
          <p:cNvSpPr txBox="1">
            <a:spLocks noChangeArrowheads="1"/>
          </p:cNvSpPr>
          <p:nvPr/>
        </p:nvSpPr>
        <p:spPr bwMode="auto">
          <a:xfrm>
            <a:off x="7831138" y="5416550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>
                <a:latin typeface="Calibri" pitchFamily="34" charset="0"/>
              </a:rPr>
              <a:t>Κατάστημα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493713" y="1774825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>
                <a:latin typeface="Calibri" pitchFamily="34" charset="0"/>
              </a:rPr>
              <a:t>% </a:t>
            </a:r>
            <a:r>
              <a:rPr lang="en-US" sz="1400" b="1" dirty="0">
                <a:latin typeface="Calibri" pitchFamily="34" charset="0"/>
              </a:rPr>
              <a:t>OOS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014413" y="3119438"/>
            <a:ext cx="7462837" cy="9525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70000"/>
              </a:srgbClr>
            </a:outerShdw>
          </a:effectLst>
        </p:spPr>
      </p:cxn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7886700" y="2911475"/>
            <a:ext cx="1085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200" b="1" dirty="0" smtClean="0">
                <a:solidFill>
                  <a:srgbClr val="FF0000"/>
                </a:solidFill>
              </a:rPr>
              <a:t>Μ.Ο=12,59%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dirty="0" smtClean="0"/>
              <a:t>Ελλείψεις στα ράφια των καταστημάτων</a:t>
            </a:r>
            <a:endParaRPr lang="en-US" sz="2400" dirty="0" smtClean="0"/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128D21E2-6AD7-450C-9302-98F1FA500F1B}" type="slidenum">
              <a:rPr lang="de-DE" b="1" smtClean="0"/>
              <a:pPr/>
              <a:t>17</a:t>
            </a:fld>
            <a:endParaRPr lang="de-DE" b="1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847850"/>
          <a:ext cx="8470900" cy="409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1" name="TextBox 1"/>
          <p:cNvSpPr txBox="1">
            <a:spLocks noChangeArrowheads="1"/>
          </p:cNvSpPr>
          <p:nvPr/>
        </p:nvSpPr>
        <p:spPr bwMode="auto">
          <a:xfrm>
            <a:off x="8021638" y="5073650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>
                <a:latin typeface="Century Gothic" pitchFamily="34" charset="0"/>
              </a:rPr>
              <a:t>Κατάστημα</a:t>
            </a:r>
            <a:endParaRPr lang="en-US" sz="1400" b="1" dirty="0">
              <a:latin typeface="Century Gothic" pitchFamily="34" charset="0"/>
            </a:endParaRPr>
          </a:p>
        </p:txBody>
      </p:sp>
      <p:sp>
        <p:nvSpPr>
          <p:cNvPr id="19462" name="TextBox 1"/>
          <p:cNvSpPr txBox="1">
            <a:spLocks noChangeArrowheads="1"/>
          </p:cNvSpPr>
          <p:nvPr/>
        </p:nvSpPr>
        <p:spPr bwMode="auto">
          <a:xfrm>
            <a:off x="188913" y="1978025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>
                <a:latin typeface="Calibri" pitchFamily="34" charset="0"/>
              </a:rPr>
              <a:t>% </a:t>
            </a:r>
            <a:r>
              <a:rPr lang="en-US" sz="1400" b="1" dirty="0">
                <a:latin typeface="Calibri" pitchFamily="34" charset="0"/>
              </a:rPr>
              <a:t>OOS</a:t>
            </a:r>
          </a:p>
        </p:txBody>
      </p:sp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Ελλείψεις στα ράφια των καταστημάτων</a:t>
            </a:r>
            <a:endParaRPr lang="en-US" sz="2400" dirty="0" smtClean="0"/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D7989B7-6F5A-45AB-89F6-3EBF3566B4A6}" type="slidenum">
              <a:rPr lang="de-DE" b="1" smtClean="0"/>
              <a:pPr/>
              <a:t>18</a:t>
            </a:fld>
            <a:endParaRPr lang="de-DE" b="1" smtClean="0"/>
          </a:p>
        </p:txBody>
      </p:sp>
      <p:sp>
        <p:nvSpPr>
          <p:cNvPr id="20490" name="TextBox 1"/>
          <p:cNvSpPr txBox="1">
            <a:spLocks noChangeArrowheads="1"/>
          </p:cNvSpPr>
          <p:nvPr/>
        </p:nvSpPr>
        <p:spPr bwMode="auto">
          <a:xfrm>
            <a:off x="927100" y="1354138"/>
            <a:ext cx="950913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>
                <a:latin typeface="Calibri" pitchFamily="34" charset="0"/>
              </a:rPr>
              <a:t>% </a:t>
            </a:r>
            <a:r>
              <a:rPr lang="en-US" sz="1400" b="1" dirty="0">
                <a:latin typeface="Calibri" pitchFamily="34" charset="0"/>
              </a:rPr>
              <a:t>OOS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838200" y="1549400"/>
          <a:ext cx="7010400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15"/>
          <p:cNvSpPr/>
          <p:nvPr/>
        </p:nvSpPr>
        <p:spPr>
          <a:xfrm>
            <a:off x="3707497" y="1453634"/>
            <a:ext cx="2036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l-GR" b="1" dirty="0" smtClean="0">
                <a:solidFill>
                  <a:srgbClr val="000000"/>
                </a:solidFill>
                <a:latin typeface="Calibri" pitchFamily="34" charset="0"/>
              </a:rPr>
              <a:t>Φεβρουάριος 2008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7627938" y="5200650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 smtClean="0">
                <a:latin typeface="Century Gothic" pitchFamily="34" charset="0"/>
              </a:rPr>
              <a:t>Κατηγορία</a:t>
            </a:r>
            <a:endParaRPr lang="en-US" sz="1400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DEFBE95B-2ADC-4C5B-92BF-5D176273FB5E}" type="slidenum">
              <a:rPr lang="de-DE" b="1" smtClean="0"/>
              <a:pPr/>
              <a:t>19</a:t>
            </a:fld>
            <a:endParaRPr lang="de-DE" b="1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Ελλείψεις στα ράφια των καταστημάτων</a:t>
            </a:r>
          </a:p>
        </p:txBody>
      </p:sp>
      <p:sp>
        <p:nvSpPr>
          <p:cNvPr id="21509" name="TextBox 1"/>
          <p:cNvSpPr txBox="1">
            <a:spLocks noChangeArrowheads="1"/>
          </p:cNvSpPr>
          <p:nvPr/>
        </p:nvSpPr>
        <p:spPr bwMode="auto">
          <a:xfrm>
            <a:off x="703263" y="1230313"/>
            <a:ext cx="9509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>
                <a:latin typeface="Calibri" pitchFamily="34" charset="0"/>
              </a:rPr>
              <a:t>% </a:t>
            </a:r>
            <a:r>
              <a:rPr lang="en-US" sz="1600" b="1" dirty="0">
                <a:latin typeface="Calibri" pitchFamily="34" charset="0"/>
              </a:rPr>
              <a:t>OOS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1079500" y="1524000"/>
          <a:ext cx="68961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15"/>
          <p:cNvSpPr/>
          <p:nvPr/>
        </p:nvSpPr>
        <p:spPr>
          <a:xfrm>
            <a:off x="3986897" y="1567934"/>
            <a:ext cx="1912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l-GR" b="1" dirty="0" smtClean="0">
                <a:solidFill>
                  <a:srgbClr val="000000"/>
                </a:solidFill>
                <a:latin typeface="Calibri" pitchFamily="34" charset="0"/>
              </a:rPr>
              <a:t>Σεπτέμβριος 2008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7627938" y="4997450"/>
            <a:ext cx="950912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 smtClean="0">
                <a:latin typeface="Calibri" pitchFamily="34" charset="0"/>
              </a:rPr>
              <a:t>Κατηγορία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n Arrow Callout 5"/>
          <p:cNvSpPr/>
          <p:nvPr/>
        </p:nvSpPr>
        <p:spPr bwMode="auto">
          <a:xfrm>
            <a:off x="304800" y="2006600"/>
            <a:ext cx="8382000" cy="19685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50829B3F-B453-4B47-81BF-2D5273E7CAD0}" type="slidenum">
              <a:rPr lang="de-DE" b="1" smtClean="0"/>
              <a:pPr/>
              <a:t>2</a:t>
            </a:fld>
            <a:endParaRPr lang="de-DE" b="1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34988" y="3783013"/>
            <a:ext cx="8397875" cy="2084387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None/>
            </a:pPr>
            <a:r>
              <a:rPr lang="el-GR" sz="6000" dirty="0" smtClean="0"/>
              <a:t>1.000.000</a:t>
            </a:r>
            <a:r>
              <a:rPr lang="de-DE" sz="6000" dirty="0" smtClean="0"/>
              <a:t> </a:t>
            </a:r>
            <a:r>
              <a:rPr lang="el-GR" sz="6000" dirty="0" smtClean="0"/>
              <a:t>Ώρες !!!!</a:t>
            </a:r>
            <a:endParaRPr lang="de-DE" sz="6000" dirty="0" smtClean="0"/>
          </a:p>
          <a:p>
            <a:pPr eaLnBrk="1" hangingPunct="1"/>
            <a:endParaRPr lang="el-GR" dirty="0" smtClean="0"/>
          </a:p>
        </p:txBody>
      </p:sp>
      <p:sp>
        <p:nvSpPr>
          <p:cNvPr id="1059847" name="Rectangle 7"/>
          <p:cNvSpPr>
            <a:spLocks noChangeArrowheads="1"/>
          </p:cNvSpPr>
          <p:nvPr/>
        </p:nvSpPr>
        <p:spPr bwMode="auto">
          <a:xfrm>
            <a:off x="304800" y="2006600"/>
            <a:ext cx="8255000" cy="105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Πόσες είναι οι ώρες που όλοι εμείς επενδύουμε σε ένα χρόνο με στόχο το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service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προς τον καταναλωτή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;</a:t>
            </a:r>
            <a:r>
              <a:rPr lang="de-DE" sz="2800" b="1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To </a:t>
            </a:r>
            <a:r>
              <a:rPr lang="el-GR" sz="2400" dirty="0" smtClean="0"/>
              <a:t>σύστημα </a:t>
            </a:r>
            <a:r>
              <a:rPr lang="en-US" sz="2400" dirty="0" err="1" smtClean="0"/>
              <a:t>iSOS</a:t>
            </a:r>
            <a:r>
              <a:rPr lang="en-US" sz="2400" dirty="0" smtClean="0"/>
              <a:t>: </a:t>
            </a:r>
            <a:r>
              <a:rPr lang="el-GR" sz="2400" dirty="0" smtClean="0"/>
              <a:t>Μέτρα Αξιολόγησης</a:t>
            </a:r>
            <a:endParaRPr lang="en-US" sz="24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07988" y="1203325"/>
            <a:ext cx="8397875" cy="41354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l-GR" b="1" dirty="0" smtClean="0"/>
              <a:t>ΣΕΝΑΡΙΟ</a:t>
            </a:r>
          </a:p>
          <a:p>
            <a:pPr eaLnBrk="1" hangingPunct="1">
              <a:spcBef>
                <a:spcPts val="1800"/>
              </a:spcBef>
            </a:pPr>
            <a:r>
              <a:rPr lang="el-GR" dirty="0" smtClean="0"/>
              <a:t>Ένα κατάστημα διακινεί 3.000 διαφορετικούς κωδικούς.</a:t>
            </a:r>
          </a:p>
          <a:p>
            <a:pPr eaLnBrk="1" hangingPunct="1">
              <a:spcBef>
                <a:spcPts val="1800"/>
              </a:spcBef>
            </a:pPr>
            <a:r>
              <a:rPr lang="el-GR" dirty="0" smtClean="0"/>
              <a:t>Καθημερινά </a:t>
            </a:r>
            <a:r>
              <a:rPr lang="el-GR" dirty="0" smtClean="0"/>
              <a:t>250 διαφορετικοί κωδικοί είναι εκτός ραφιού</a:t>
            </a:r>
          </a:p>
          <a:p>
            <a:pPr lvl="2" eaLnBrk="1" hangingPunct="1">
              <a:buFontTx/>
              <a:buNone/>
            </a:pPr>
            <a:r>
              <a:rPr lang="en-US" sz="2000" dirty="0" smtClean="0"/>
              <a:t>OOS Rate = 250/3.000 = 8.3%</a:t>
            </a:r>
            <a:endParaRPr lang="el-GR" sz="2000" dirty="0" smtClean="0"/>
          </a:p>
          <a:p>
            <a:pPr eaLnBrk="1" hangingPunct="1">
              <a:spcBef>
                <a:spcPts val="1800"/>
              </a:spcBef>
            </a:pPr>
            <a:r>
              <a:rPr lang="el-GR" dirty="0" smtClean="0"/>
              <a:t>Καθημερινά </a:t>
            </a:r>
            <a:r>
              <a:rPr lang="el-GR" dirty="0" smtClean="0"/>
              <a:t>το </a:t>
            </a:r>
            <a:r>
              <a:rPr lang="en-US" dirty="0" err="1" smtClean="0"/>
              <a:t>iSOS</a:t>
            </a:r>
            <a:r>
              <a:rPr lang="en-US" dirty="0" smtClean="0"/>
              <a:t> </a:t>
            </a:r>
            <a:r>
              <a:rPr lang="el-GR" dirty="0" smtClean="0"/>
              <a:t>προτείνει 100 διαφορετικούς κωδικού</a:t>
            </a:r>
          </a:p>
          <a:p>
            <a:pPr lvl="1" eaLnBrk="1" hangingPunct="1">
              <a:spcBef>
                <a:spcPts val="1200"/>
              </a:spcBef>
            </a:pPr>
            <a:r>
              <a:rPr lang="el-GR" dirty="0" smtClean="0"/>
              <a:t>Από αυτούς οι 80 είναι </a:t>
            </a:r>
            <a:r>
              <a:rPr lang="el-GR" b="1" dirty="0" smtClean="0"/>
              <a:t>πραγματικά</a:t>
            </a:r>
            <a:r>
              <a:rPr lang="el-GR" dirty="0" smtClean="0"/>
              <a:t> σε έλλειψη</a:t>
            </a:r>
          </a:p>
          <a:p>
            <a:pPr lvl="2" eaLnBrk="1" hangingPunct="1"/>
            <a:r>
              <a:rPr lang="el-GR" sz="1800" b="1" u="sng" dirty="0" smtClean="0"/>
              <a:t>Ακρίβεια</a:t>
            </a:r>
            <a:r>
              <a:rPr lang="en-US" sz="1800" b="1" dirty="0" smtClean="0"/>
              <a:t>= 80/100 = 80%</a:t>
            </a:r>
            <a:r>
              <a:rPr lang="el-GR" sz="1800" b="1" dirty="0" smtClean="0"/>
              <a:t> (ΠΟΣΟ ΑΠΟΤΕΛΕΣΜΑΤΙΚΑ ΕΝΤΟΠΙΖΕΙ ΤΟ ΣΥΣΤΗΜΑ)</a:t>
            </a:r>
            <a:endParaRPr lang="en-US" sz="1800" b="1" dirty="0" smtClean="0"/>
          </a:p>
          <a:p>
            <a:pPr lvl="1" eaLnBrk="1" hangingPunct="1">
              <a:spcBef>
                <a:spcPts val="1200"/>
              </a:spcBef>
            </a:pPr>
            <a:r>
              <a:rPr lang="el-GR" dirty="0" smtClean="0"/>
              <a:t>Το </a:t>
            </a:r>
            <a:r>
              <a:rPr lang="el-GR" dirty="0" smtClean="0"/>
              <a:t>σύστημα </a:t>
            </a:r>
            <a:r>
              <a:rPr lang="el-GR" b="1" dirty="0" smtClean="0"/>
              <a:t>καλύπτει τμήμα </a:t>
            </a:r>
            <a:r>
              <a:rPr lang="el-GR" dirty="0" smtClean="0"/>
              <a:t>των ελλείψεων που συμβαίνουν σε ένα κατάστημα</a:t>
            </a:r>
          </a:p>
          <a:p>
            <a:pPr lvl="2" eaLnBrk="1" hangingPunct="1"/>
            <a:r>
              <a:rPr lang="el-GR" sz="1800" b="1" u="sng" dirty="0" smtClean="0"/>
              <a:t>Κάλυψη</a:t>
            </a:r>
            <a:r>
              <a:rPr lang="en-US" sz="1800" b="1" dirty="0" smtClean="0"/>
              <a:t>= 80/250 = 32%</a:t>
            </a:r>
            <a:r>
              <a:rPr lang="el-GR" sz="1800" b="1" dirty="0" smtClean="0"/>
              <a:t> (ΠΟΙΟ ΤΜΗΜΑ ΤΟΥ ΠΡΟΒΛΗΜΑΤΟΣ ΚΑΛΥΠΤΕΙ)</a:t>
            </a:r>
            <a:endParaRPr lang="en-US" sz="1800" dirty="0" smtClean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2BA8C5E8-E27F-480B-B640-AEB33A4840F5}" type="slidenum">
              <a:rPr lang="de-DE" b="1" smtClean="0"/>
              <a:pPr/>
              <a:t>20</a:t>
            </a:fld>
            <a:endParaRPr lang="de-DE" b="1" smtClean="0"/>
          </a:p>
        </p:txBody>
      </p:sp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Ακρίβεια και κάλυψη ανά κατάστημα</a:t>
            </a:r>
            <a:endParaRPr lang="en-US" sz="2400" dirty="0" smtClean="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B7CD08A-1807-4B68-9DFF-8BBB40073140}" type="slidenum">
              <a:rPr lang="de-DE" b="1" smtClean="0"/>
              <a:pPr/>
              <a:t>21</a:t>
            </a:fld>
            <a:endParaRPr lang="de-DE" b="1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341194" y="1270000"/>
          <a:ext cx="8297839" cy="4851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7" name="TextBox 1"/>
          <p:cNvSpPr txBox="1">
            <a:spLocks noChangeArrowheads="1"/>
          </p:cNvSpPr>
          <p:nvPr/>
        </p:nvSpPr>
        <p:spPr bwMode="auto">
          <a:xfrm>
            <a:off x="8021638" y="4964113"/>
            <a:ext cx="9509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600" b="1" dirty="0">
                <a:latin typeface="Calibri" pitchFamily="34" charset="0"/>
              </a:rPr>
              <a:t>Κατάστημα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Ακρίβεια και κάλυψη ανά κατηγορία</a:t>
            </a:r>
            <a:endParaRPr lang="en-US" sz="2400" dirty="0" smtClean="0"/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702A1E6F-7AF6-4711-B13E-C0EDDFBE842E}" type="slidenum">
              <a:rPr lang="de-DE" b="1" smtClean="0"/>
              <a:pPr/>
              <a:t>22</a:t>
            </a:fld>
            <a:endParaRPr lang="de-DE" b="1" smtClean="0"/>
          </a:p>
        </p:txBody>
      </p:sp>
      <p:graphicFrame>
        <p:nvGraphicFramePr>
          <p:cNvPr id="6" name="Chart 5"/>
          <p:cNvGraphicFramePr/>
          <p:nvPr/>
        </p:nvGraphicFramePr>
        <p:xfrm>
          <a:off x="203200" y="1700212"/>
          <a:ext cx="8763000" cy="4421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1168400" y="1391335"/>
            <a:ext cx="695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l-GR" b="1" dirty="0" smtClean="0">
                <a:solidFill>
                  <a:srgbClr val="000000"/>
                </a:solidFill>
                <a:latin typeface="Calibri" pitchFamily="34" charset="0"/>
              </a:rPr>
              <a:t>Ικανότητα εντοπισμού μεταξύ των </a:t>
            </a:r>
            <a:r>
              <a:rPr lang="el-GR" b="1" dirty="0" smtClean="0">
                <a:solidFill>
                  <a:srgbClr val="000000"/>
                </a:solidFill>
                <a:latin typeface="Calibri" pitchFamily="34" charset="0"/>
              </a:rPr>
              <a:t>κατηγοριών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8142288" y="5472113"/>
            <a:ext cx="9509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l-GR" sz="1400" b="1" dirty="0" smtClean="0">
                <a:latin typeface="Century Gothic" pitchFamily="34" charset="0"/>
              </a:rPr>
              <a:t>Κατηγορία</a:t>
            </a:r>
            <a:endParaRPr lang="en-US" sz="1400" b="1" dirty="0"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dirty="0" smtClean="0"/>
              <a:t>Η επόμενη ημέρα στον αυτόματο εντοπισμό</a:t>
            </a:r>
            <a:endParaRPr lang="en-US" sz="24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07988" y="1538288"/>
            <a:ext cx="8736012" cy="4135437"/>
          </a:xfrm>
        </p:spPr>
        <p:txBody>
          <a:bodyPr/>
          <a:lstStyle/>
          <a:p>
            <a:pPr eaLnBrk="1" hangingPunct="1"/>
            <a:r>
              <a:rPr lang="el-GR" sz="2800" dirty="0" smtClean="0"/>
              <a:t>Τα επίπεδα του </a:t>
            </a:r>
            <a:r>
              <a:rPr lang="en-US" sz="2800" dirty="0" smtClean="0"/>
              <a:t>OOS </a:t>
            </a:r>
            <a:r>
              <a:rPr lang="el-GR" sz="2800" dirty="0" smtClean="0"/>
              <a:t>στην Ελλάδα </a:t>
            </a:r>
            <a:r>
              <a:rPr lang="el-GR" sz="2800" b="1" dirty="0" smtClean="0">
                <a:solidFill>
                  <a:srgbClr val="0070C0"/>
                </a:solidFill>
              </a:rPr>
              <a:t>παραμένουν</a:t>
            </a:r>
            <a:r>
              <a:rPr lang="el-GR" sz="2800" dirty="0" smtClean="0"/>
              <a:t> στα γνωστά επίπεδα</a:t>
            </a:r>
          </a:p>
          <a:p>
            <a:pPr eaLnBrk="1" hangingPunct="1">
              <a:buNone/>
            </a:pPr>
            <a:endParaRPr lang="el-GR" dirty="0" smtClean="0"/>
          </a:p>
          <a:p>
            <a:pPr eaLnBrk="1" hangingPunct="1"/>
            <a:r>
              <a:rPr lang="el-GR" sz="2800" dirty="0" smtClean="0"/>
              <a:t>Το σύστημα </a:t>
            </a:r>
            <a:r>
              <a:rPr lang="en-US" sz="2800" dirty="0" err="1" smtClean="0"/>
              <a:t>iSOS</a:t>
            </a:r>
            <a:r>
              <a:rPr lang="en-US" sz="2800" dirty="0" smtClean="0"/>
              <a:t> </a:t>
            </a:r>
            <a:r>
              <a:rPr lang="el-GR" sz="2800" b="1" dirty="0" smtClean="0">
                <a:solidFill>
                  <a:srgbClr val="0070C0"/>
                </a:solidFill>
              </a:rPr>
              <a:t>παρακολουθεί</a:t>
            </a:r>
            <a:r>
              <a:rPr lang="el-GR" sz="2800" dirty="0" smtClean="0"/>
              <a:t> το </a:t>
            </a:r>
            <a:r>
              <a:rPr lang="el-GR" sz="2800" dirty="0" smtClean="0"/>
              <a:t>πρόβλημα των ελλείψεων</a:t>
            </a:r>
          </a:p>
          <a:p>
            <a:pPr lvl="1" eaLnBrk="1" hangingPunct="1"/>
            <a:r>
              <a:rPr lang="el-GR" dirty="0" smtClean="0"/>
              <a:t>Δημιουργώντας καθημερινά αξιόπιστη λίστα με τα </a:t>
            </a:r>
            <a:r>
              <a:rPr lang="en-US" dirty="0" smtClean="0"/>
              <a:t>OOS </a:t>
            </a:r>
            <a:r>
              <a:rPr lang="el-GR" dirty="0" smtClean="0"/>
              <a:t>προϊόντα</a:t>
            </a:r>
          </a:p>
          <a:p>
            <a:pPr lvl="1" eaLnBrk="1" hangingPunct="1"/>
            <a:r>
              <a:rPr lang="el-GR" dirty="0" smtClean="0"/>
              <a:t>Καλύπτοντας τμήμα του προβλήματος κατά 30%</a:t>
            </a:r>
          </a:p>
          <a:p>
            <a:pPr lvl="1" eaLnBrk="1" hangingPunct="1"/>
            <a:endParaRPr lang="el-GR" dirty="0" smtClean="0"/>
          </a:p>
          <a:p>
            <a:pPr eaLnBrk="1" hangingPunct="1"/>
            <a:r>
              <a:rPr lang="el-GR" sz="2800" dirty="0" smtClean="0"/>
              <a:t>Μετακίνηση από τον </a:t>
            </a:r>
            <a:r>
              <a:rPr lang="el-GR" sz="2800" b="1" dirty="0" smtClean="0">
                <a:solidFill>
                  <a:srgbClr val="0070C0"/>
                </a:solidFill>
              </a:rPr>
              <a:t>αυτόματο εντοπισμό</a:t>
            </a:r>
            <a:r>
              <a:rPr lang="el-GR" sz="2800" dirty="0" smtClean="0"/>
              <a:t> στη </a:t>
            </a:r>
            <a:r>
              <a:rPr lang="el-GR" sz="2800" b="1" dirty="0" smtClean="0">
                <a:solidFill>
                  <a:srgbClr val="0070C0"/>
                </a:solidFill>
              </a:rPr>
              <a:t>αποτροπή</a:t>
            </a:r>
            <a:endParaRPr lang="el-GR" sz="2000" dirty="0" smtClean="0"/>
          </a:p>
          <a:p>
            <a:pPr eaLnBrk="1" hangingPunct="1"/>
            <a:endParaRPr lang="en-US" sz="1800" dirty="0" smtClean="0"/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4EA157F7-D3CB-4CB2-9D46-7DDEC5D35A88}" type="slidenum">
              <a:rPr lang="de-DE" b="1" smtClean="0"/>
              <a:pPr/>
              <a:t>23</a:t>
            </a:fld>
            <a:endParaRPr lang="de-DE" b="1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ED219A77-1F94-4FCA-B51C-B3B639C654B8}" type="slidenum">
              <a:rPr lang="de-DE" b="1" smtClean="0"/>
              <a:pPr/>
              <a:t>24</a:t>
            </a:fld>
            <a:endParaRPr lang="de-DE" b="1" smtClean="0"/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746125" y="3109913"/>
            <a:ext cx="7513638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endParaRPr lang="el-GR" sz="2400" b="1" dirty="0">
              <a:latin typeface="Calibri" pitchFamily="34" charset="0"/>
            </a:endParaRPr>
          </a:p>
          <a:p>
            <a:pPr defTabSz="801688"/>
            <a:endParaRPr lang="el-GR" sz="2400" b="1" dirty="0">
              <a:latin typeface="Calibri" pitchFamily="34" charset="0"/>
            </a:endParaRPr>
          </a:p>
          <a:p>
            <a:pPr defTabSz="801688"/>
            <a:r>
              <a:rPr lang="el-GR" sz="2400" b="1" dirty="0">
                <a:latin typeface="Calibri" pitchFamily="34" charset="0"/>
              </a:rPr>
              <a:t>      </a:t>
            </a:r>
            <a:r>
              <a:rPr lang="el-GR" sz="3600" b="1" dirty="0">
                <a:latin typeface="Calibri" pitchFamily="34" charset="0"/>
                <a:cs typeface="Arial" charset="0"/>
              </a:rPr>
              <a:t>Η χρήση του </a:t>
            </a:r>
            <a:r>
              <a:rPr lang="en-US" sz="3600" b="1" dirty="0">
                <a:latin typeface="Calibri" pitchFamily="34" charset="0"/>
                <a:cs typeface="Arial" charset="0"/>
              </a:rPr>
              <a:t>ISOS</a:t>
            </a:r>
            <a:r>
              <a:rPr lang="el-GR" sz="3600" b="1" dirty="0">
                <a:latin typeface="Calibri" pitchFamily="34" charset="0"/>
                <a:cs typeface="Arial" charset="0"/>
              </a:rPr>
              <a:t> σε πιλοτική βάση με το Λιανεμπόριο </a:t>
            </a:r>
            <a:r>
              <a:rPr lang="el-GR" sz="3600" b="1">
                <a:latin typeface="Calibri" pitchFamily="34" charset="0"/>
              </a:rPr>
              <a:t>κ</a:t>
            </a:r>
            <a:r>
              <a:rPr lang="el-GR" sz="3600" b="1">
                <a:latin typeface="Calibri" pitchFamily="34" charset="0"/>
                <a:cs typeface="Arial" charset="0"/>
              </a:rPr>
              <a:t>αι </a:t>
            </a:r>
            <a:r>
              <a:rPr lang="el-GR" sz="3600" b="1" smtClean="0">
                <a:latin typeface="Calibri" pitchFamily="34" charset="0"/>
                <a:cs typeface="Arial" charset="0"/>
              </a:rPr>
              <a:t>τη </a:t>
            </a:r>
            <a:r>
              <a:rPr lang="el-GR" sz="3600" b="1" dirty="0">
                <a:latin typeface="Calibri" pitchFamily="34" charset="0"/>
              </a:rPr>
              <a:t>Β</a:t>
            </a:r>
            <a:r>
              <a:rPr lang="el-GR" sz="3600" b="1" dirty="0">
                <a:latin typeface="Calibri" pitchFamily="34" charset="0"/>
                <a:cs typeface="Arial" charset="0"/>
              </a:rPr>
              <a:t>ιομηχανία</a:t>
            </a:r>
            <a:r>
              <a:rPr lang="el-GR" sz="3600" b="1" dirty="0">
                <a:solidFill>
                  <a:srgbClr val="17365D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defTabSz="801688"/>
            <a:endParaRPr lang="el-GR" sz="3600" b="1" i="1" dirty="0">
              <a:latin typeface="Century Gothic" pitchFamily="34" charset="0"/>
              <a:cs typeface="Arial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  <p:sp>
        <p:nvSpPr>
          <p:cNvPr id="10" name="Down Arrow Callout 9"/>
          <p:cNvSpPr/>
          <p:nvPr/>
        </p:nvSpPr>
        <p:spPr bwMode="auto">
          <a:xfrm>
            <a:off x="304800" y="1663700"/>
            <a:ext cx="8382000" cy="15113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165225" y="1839913"/>
            <a:ext cx="663257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Τα επόμενα βήματα</a:t>
            </a:r>
            <a:endParaRPr lang="el-GR" sz="40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defTabSz="801688">
              <a:defRPr/>
            </a:pP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2C8C26AC-929B-4F34-8569-1515CA339CEB}" type="slidenum">
              <a:rPr lang="de-DE" b="1" smtClean="0"/>
              <a:pPr/>
              <a:t>25</a:t>
            </a:fld>
            <a:endParaRPr lang="de-DE" b="1" smtClean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200025" y="2360613"/>
            <a:ext cx="86963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endParaRPr lang="el-GR" sz="2400" b="1" dirty="0" smtClean="0">
              <a:latin typeface="Calibri" pitchFamily="34" charset="0"/>
              <a:cs typeface="Arial" charset="0"/>
            </a:endParaRPr>
          </a:p>
          <a:p>
            <a:pPr algn="ctr" defTabSz="801688"/>
            <a:r>
              <a:rPr lang="en-US" sz="3200" b="1" dirty="0" smtClean="0">
                <a:latin typeface="Calibri" pitchFamily="34" charset="0"/>
                <a:cs typeface="Arial" charset="0"/>
              </a:rPr>
              <a:t>OXI</a:t>
            </a:r>
            <a:r>
              <a:rPr lang="el-GR" sz="3200" b="1" dirty="0">
                <a:latin typeface="Calibri" pitchFamily="34" charset="0"/>
                <a:cs typeface="Arial" charset="0"/>
              </a:rPr>
              <a:t>. Θα πρέπει να</a:t>
            </a:r>
            <a:r>
              <a:rPr lang="en-US" sz="3200" b="1" dirty="0">
                <a:latin typeface="Calibri" pitchFamily="34" charset="0"/>
                <a:cs typeface="Times New Roman" pitchFamily="18" charset="0"/>
              </a:rPr>
              <a:t> </a:t>
            </a:r>
            <a:r>
              <a:rPr lang="el-GR" sz="3200" b="1" dirty="0">
                <a:latin typeface="Calibri" pitchFamily="34" charset="0"/>
              </a:rPr>
              <a:t>εσ</a:t>
            </a:r>
            <a:r>
              <a:rPr lang="el-GR" sz="3200" b="1" dirty="0">
                <a:latin typeface="Calibri" pitchFamily="34" charset="0"/>
                <a:cs typeface="Arial" charset="0"/>
              </a:rPr>
              <a:t>τιάσουμε σε όλα τα βήματα της αλυσίδας τροφοδοσίας</a:t>
            </a:r>
            <a:endParaRPr lang="en-US" sz="3200" b="1" dirty="0">
              <a:latin typeface="Calibri" pitchFamily="34" charset="0"/>
              <a:cs typeface="Times New Roman" pitchFamily="18" charset="0"/>
            </a:endParaRPr>
          </a:p>
          <a:p>
            <a:pPr defTabSz="801688"/>
            <a:endParaRPr lang="el-GR" sz="3600" b="1" i="1" dirty="0">
              <a:latin typeface="Calibri" pitchFamily="34" charset="0"/>
              <a:cs typeface="Arial" charset="0"/>
            </a:endParaRP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  <p:sp>
        <p:nvSpPr>
          <p:cNvPr id="14" name="Pentagon 13"/>
          <p:cNvSpPr/>
          <p:nvPr/>
        </p:nvSpPr>
        <p:spPr bwMode="auto">
          <a:xfrm>
            <a:off x="25400" y="38989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Ακρίβεια 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Δεδομένων</a:t>
            </a:r>
          </a:p>
          <a:p>
            <a:pPr eaLnBrk="1" hangingPunct="1"/>
            <a:endParaRPr lang="el-GR" sz="1600" b="1" u="sng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Δεδομένα 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προϊόντος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Ακρίβεια 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Αποθέματος</a:t>
            </a:r>
            <a:r>
              <a:rPr lang="en-US" sz="1200" b="1" dirty="0" smtClean="0">
                <a:latin typeface="Calibri" pitchFamily="34" charset="0"/>
              </a:rPr>
              <a:t/>
            </a:r>
            <a:br>
              <a:rPr lang="en-US" sz="1200" b="1" dirty="0" smtClean="0">
                <a:latin typeface="Calibri" pitchFamily="34" charset="0"/>
              </a:rPr>
            </a:br>
            <a:r>
              <a:rPr lang="en-US" sz="1200" b="1" dirty="0" smtClean="0">
                <a:latin typeface="Calibri" pitchFamily="34" charset="0"/>
              </a:rPr>
              <a:t>- </a:t>
            </a:r>
            <a:r>
              <a:rPr lang="el-GR" sz="1200" b="1" dirty="0" smtClean="0">
                <a:latin typeface="Calibri" pitchFamily="34" charset="0"/>
              </a:rPr>
              <a:t>Ακρίβεια </a:t>
            </a:r>
            <a:r>
              <a:rPr lang="en-US" sz="1200" b="1" dirty="0" smtClean="0">
                <a:latin typeface="Calibri" pitchFamily="34" charset="0"/>
              </a:rPr>
              <a:t>POS </a:t>
            </a:r>
            <a:r>
              <a:rPr lang="el-GR" sz="1200" b="1" dirty="0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δεδομένων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5" name="Pentagon 14"/>
          <p:cNvSpPr/>
          <p:nvPr/>
        </p:nvSpPr>
        <p:spPr bwMode="auto">
          <a:xfrm>
            <a:off x="1536700" y="38989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Ακρίβεια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προβλέψεων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-Παραγγελιών</a:t>
            </a:r>
          </a:p>
          <a:p>
            <a:pPr eaLnBrk="1" hangingPunct="1"/>
            <a:endParaRPr lang="en-US" sz="1600" b="1" u="sng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Υπερεκτίμηση /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Υποεκτίμηση 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λόγω </a:t>
            </a:r>
            <a:r>
              <a:rPr lang="en-US" sz="1200" b="1" dirty="0" smtClean="0">
                <a:latin typeface="Calibri" pitchFamily="34" charset="0"/>
              </a:rPr>
              <a:t>OOS</a:t>
            </a: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Παραγγελία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μέσω  υπολογιστή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ή χειρωνακτική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/>
            <a:endParaRPr lang="en-US" sz="1200" b="1" dirty="0">
              <a:latin typeface="Calibri" pitchFamily="34" charset="0"/>
            </a:endParaRPr>
          </a:p>
        </p:txBody>
      </p:sp>
      <p:sp>
        <p:nvSpPr>
          <p:cNvPr id="16" name="Pentagon 15"/>
          <p:cNvSpPr/>
          <p:nvPr/>
        </p:nvSpPr>
        <p:spPr bwMode="auto">
          <a:xfrm>
            <a:off x="3048000" y="38735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Αναπλήρωση</a:t>
            </a:r>
          </a:p>
          <a:p>
            <a:pPr eaLnBrk="1" hangingPunct="1"/>
            <a:endParaRPr lang="el-GR" sz="1200" b="1" u="sng" dirty="0" smtClean="0">
              <a:latin typeface="Calibri" pitchFamily="34" charset="0"/>
            </a:endParaRPr>
          </a:p>
          <a:p>
            <a:pPr eaLnBrk="1" hangingPunct="1"/>
            <a:endParaRPr lang="en-US" sz="1200" b="1" u="sng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Συχνότητα 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Παραδόσεων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Κύκλοι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αναπλήρωσης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Επίπεδο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εξυπηρέτησης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Εκτέλεση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7" name="Pentagon 16"/>
          <p:cNvSpPr/>
          <p:nvPr/>
        </p:nvSpPr>
        <p:spPr bwMode="auto">
          <a:xfrm>
            <a:off x="4572000" y="38735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Χωρητικότητα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Ραφιού</a:t>
            </a:r>
          </a:p>
          <a:p>
            <a:pPr eaLnBrk="1" hangingPunct="1"/>
            <a:endParaRPr lang="el-GR" sz="1600" b="1" u="sng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n-US" sz="1200" b="1" dirty="0" smtClean="0">
                <a:latin typeface="Calibri" pitchFamily="34" charset="0"/>
              </a:rPr>
              <a:t>Case Pack Out</a:t>
            </a: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Συχνότητα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Αναπλήρωσης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ραφιού</a:t>
            </a:r>
            <a:r>
              <a:rPr lang="en-US" sz="1200" b="1" dirty="0" smtClean="0">
                <a:latin typeface="Calibri" pitchFamily="34" charset="0"/>
              </a:rPr>
              <a:t/>
            </a:r>
            <a:br>
              <a:rPr lang="en-US" sz="1200" b="1" dirty="0" smtClean="0">
                <a:latin typeface="Calibri" pitchFamily="34" charset="0"/>
              </a:rPr>
            </a:br>
            <a:r>
              <a:rPr lang="en-US" sz="1200" b="1" dirty="0" smtClean="0">
                <a:latin typeface="Calibri" pitchFamily="34" charset="0"/>
              </a:rPr>
              <a:t>- </a:t>
            </a:r>
            <a:r>
              <a:rPr lang="el-GR" sz="1200" b="1" dirty="0" err="1" smtClean="0">
                <a:latin typeface="Calibri" pitchFamily="34" charset="0"/>
              </a:rPr>
              <a:t>Πλανόγραμμα</a:t>
            </a:r>
            <a:r>
              <a:rPr lang="el-GR" sz="1200" b="1" dirty="0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βάσει ζήτησης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8" name="Pentagon 17"/>
          <p:cNvSpPr/>
          <p:nvPr/>
        </p:nvSpPr>
        <p:spPr bwMode="auto">
          <a:xfrm>
            <a:off x="6096000" y="38735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z="1600" b="1" dirty="0" smtClean="0">
              <a:latin typeface="Calibri" pitchFamily="34" charset="0"/>
            </a:endParaRP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Στήσιμο 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Ραφιού</a:t>
            </a:r>
          </a:p>
          <a:p>
            <a:pPr eaLnBrk="1" hangingPunct="1"/>
            <a:endParaRPr lang="el-GR" sz="1600" b="1" dirty="0" smtClean="0">
              <a:latin typeface="Calibri" pitchFamily="34" charset="0"/>
            </a:endParaRPr>
          </a:p>
          <a:p>
            <a:pPr eaLnBrk="1" hangingPunct="1"/>
            <a:endParaRPr lang="el-GR" sz="16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Τήρηση </a:t>
            </a:r>
          </a:p>
          <a:p>
            <a:pPr eaLnBrk="1" hangingPunct="1"/>
            <a:r>
              <a:rPr lang="el-GR" sz="1200" b="1" dirty="0" err="1" smtClean="0">
                <a:latin typeface="Calibri" pitchFamily="34" charset="0"/>
              </a:rPr>
              <a:t>Πλανογράμματος</a:t>
            </a:r>
            <a:endParaRPr lang="el-GR" sz="1200" b="1" dirty="0" smtClean="0">
              <a:latin typeface="Calibri" pitchFamily="34" charset="0"/>
            </a:endParaRPr>
          </a:p>
          <a:p>
            <a:pPr eaLnBrk="1" hangingPunct="1"/>
            <a:endParaRPr lang="el-GR" sz="1200" b="1" dirty="0" smtClean="0">
              <a:latin typeface="Calibri" pitchFamily="34" charset="0"/>
            </a:endParaRPr>
          </a:p>
          <a:p>
            <a:pPr eaLnBrk="1" hangingPunct="1"/>
            <a:endParaRPr lang="el-GR" sz="1200" b="1" dirty="0">
              <a:latin typeface="Calibri" pitchFamily="34" charset="0"/>
            </a:endParaRPr>
          </a:p>
          <a:p>
            <a:pPr eaLnBrk="1" hangingPunct="1"/>
            <a:endParaRPr lang="el-GR" sz="1200" b="1" dirty="0" smtClean="0">
              <a:latin typeface="Calibri" pitchFamily="34" charset="0"/>
            </a:endParaRPr>
          </a:p>
          <a:p>
            <a:pPr eaLnBrk="1" hangingPunct="1"/>
            <a:endParaRPr lang="el-GR" sz="1200" b="1" dirty="0">
              <a:latin typeface="Calibri" pitchFamily="34" charset="0"/>
            </a:endParaRPr>
          </a:p>
        </p:txBody>
      </p:sp>
      <p:sp>
        <p:nvSpPr>
          <p:cNvPr id="19" name="Pentagon 18"/>
          <p:cNvSpPr/>
          <p:nvPr/>
        </p:nvSpPr>
        <p:spPr bwMode="auto">
          <a:xfrm>
            <a:off x="7620000" y="3873500"/>
            <a:ext cx="1485900" cy="2222500"/>
          </a:xfrm>
          <a:prstGeom prst="homePlate">
            <a:avLst>
              <a:gd name="adj" fmla="val 17391"/>
            </a:avLst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Διαχείριση </a:t>
            </a:r>
          </a:p>
          <a:p>
            <a:pPr eaLnBrk="1" hangingPunct="1"/>
            <a:r>
              <a:rPr lang="el-GR" sz="1600" b="1" dirty="0" smtClean="0">
                <a:solidFill>
                  <a:srgbClr val="0070C0"/>
                </a:solidFill>
                <a:latin typeface="Calibri" pitchFamily="34" charset="0"/>
              </a:rPr>
              <a:t>Ραφιού</a:t>
            </a:r>
          </a:p>
          <a:p>
            <a:pPr eaLnBrk="1" hangingPunct="1"/>
            <a:endParaRPr lang="el-GR" sz="1600" b="1" dirty="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/>
            <a:endParaRPr lang="el-GR" sz="1600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l-GR" sz="1200" b="1" dirty="0" smtClean="0">
                <a:latin typeface="Calibri" pitchFamily="34" charset="0"/>
              </a:rPr>
              <a:t>Αναπλήρωση </a:t>
            </a:r>
          </a:p>
          <a:p>
            <a:pPr eaLnBrk="1" hangingPunct="1"/>
            <a:r>
              <a:rPr lang="el-GR" sz="1200" b="1" dirty="0" smtClean="0">
                <a:latin typeface="Calibri" pitchFamily="34" charset="0"/>
              </a:rPr>
              <a:t>ραφιού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r>
              <a:rPr lang="en-US" sz="1200" b="1" dirty="0" smtClean="0">
                <a:latin typeface="Calibri" pitchFamily="34" charset="0"/>
              </a:rPr>
              <a:t>On-shelf </a:t>
            </a:r>
            <a:r>
              <a:rPr lang="el-GR" sz="1200" b="1" dirty="0" smtClean="0">
                <a:latin typeface="Calibri" pitchFamily="34" charset="0"/>
              </a:rPr>
              <a:t>εκτέλεση</a:t>
            </a:r>
          </a:p>
          <a:p>
            <a:pPr eaLnBrk="1" hangingPunct="1">
              <a:buFontTx/>
              <a:buChar char="-"/>
            </a:pPr>
            <a:endParaRPr lang="el-GR" sz="1200" b="1" dirty="0">
              <a:latin typeface="Calibri" pitchFamily="34" charset="0"/>
            </a:endParaRPr>
          </a:p>
          <a:p>
            <a:pPr eaLnBrk="1" hangingPunct="1">
              <a:buFontTx/>
              <a:buChar char="-"/>
            </a:pPr>
            <a:endParaRPr lang="en-US" sz="1200" b="1" dirty="0">
              <a:latin typeface="Calibri" pitchFamily="34" charset="0"/>
            </a:endParaRPr>
          </a:p>
        </p:txBody>
      </p:sp>
      <p:sp>
        <p:nvSpPr>
          <p:cNvPr id="20" name="Down Arrow Callout 19"/>
          <p:cNvSpPr/>
          <p:nvPr/>
        </p:nvSpPr>
        <p:spPr bwMode="auto">
          <a:xfrm>
            <a:off x="317500" y="1257300"/>
            <a:ext cx="8382000" cy="15113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203325" y="1370013"/>
            <a:ext cx="663257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Είναι μόνο η εφαρμογή του συστήματος αυτού αρκετή για να λύσει το πρόβλημα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;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</a:p>
          <a:p>
            <a:pPr algn="ctr" defTabSz="801688">
              <a:defRPr/>
            </a:pPr>
            <a:r>
              <a:rPr lang="el-GR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  <a:endParaRPr lang="el-GR" sz="36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321D765C-67BF-4F99-8E89-AB775C7BD8DC}" type="slidenum">
              <a:rPr lang="de-DE" b="1" smtClean="0"/>
              <a:pPr/>
              <a:t>26</a:t>
            </a:fld>
            <a:endParaRPr lang="de-DE" b="1" smtClean="0"/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631825" y="2957513"/>
            <a:ext cx="7513638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/>
            <a:r>
              <a:rPr lang="en-US" sz="2400" b="1" i="1" dirty="0">
                <a:solidFill>
                  <a:srgbClr val="17365D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l-GR" sz="3600" b="1" dirty="0">
                <a:latin typeface="Calibri" pitchFamily="34" charset="0"/>
              </a:rPr>
              <a:t>Η Εφαρμογή του συστήματος </a:t>
            </a:r>
            <a:r>
              <a:rPr lang="en-US" sz="3600" b="1" dirty="0" err="1">
                <a:latin typeface="Calibri" pitchFamily="34" charset="0"/>
              </a:rPr>
              <a:t>iSOS</a:t>
            </a:r>
            <a:r>
              <a:rPr lang="en-US" sz="3600" b="1" dirty="0">
                <a:latin typeface="Calibri" pitchFamily="34" charset="0"/>
              </a:rPr>
              <a:t> </a:t>
            </a:r>
            <a:r>
              <a:rPr lang="el-GR" sz="3600" b="1" dirty="0">
                <a:latin typeface="Calibri" pitchFamily="34" charset="0"/>
              </a:rPr>
              <a:t>ε</a:t>
            </a:r>
            <a:r>
              <a:rPr lang="el-GR" sz="3600" b="1" dirty="0">
                <a:latin typeface="Calibri" pitchFamily="34" charset="0"/>
                <a:cs typeface="Arial" charset="0"/>
              </a:rPr>
              <a:t>ίναι όμως μία καλή </a:t>
            </a:r>
            <a:r>
              <a:rPr lang="el-GR" sz="3600" b="1" dirty="0" smtClean="0">
                <a:latin typeface="Calibri" pitchFamily="34" charset="0"/>
                <a:cs typeface="Arial" charset="0"/>
              </a:rPr>
              <a:t>αρχή</a:t>
            </a:r>
            <a:endParaRPr lang="el-GR" sz="3600" b="1" dirty="0" smtClean="0">
              <a:latin typeface="Calibri" pitchFamily="34" charset="0"/>
              <a:cs typeface="Arial" charset="0"/>
            </a:endParaRPr>
          </a:p>
          <a:p>
            <a:pPr algn="ctr" defTabSz="801688"/>
            <a:r>
              <a:rPr lang="el-GR" sz="3600" b="1" dirty="0" smtClean="0">
                <a:latin typeface="Calibri" pitchFamily="34" charset="0"/>
                <a:cs typeface="Arial" charset="0"/>
              </a:rPr>
              <a:t> </a:t>
            </a:r>
            <a:r>
              <a:rPr lang="el-GR" sz="3600" b="1" dirty="0" smtClean="0">
                <a:latin typeface="Calibri" pitchFamily="34" charset="0"/>
              </a:rPr>
              <a:t>        </a:t>
            </a:r>
          </a:p>
          <a:p>
            <a:pPr algn="ctr" defTabSz="801688"/>
            <a:r>
              <a:rPr lang="el-GR" sz="3600" b="1" dirty="0" smtClean="0">
                <a:latin typeface="Calibri" pitchFamily="34" charset="0"/>
              </a:rPr>
              <a:t> </a:t>
            </a:r>
            <a:r>
              <a:rPr lang="el-GR" sz="4400" b="1" dirty="0">
                <a:latin typeface="Calibri" pitchFamily="34" charset="0"/>
                <a:cs typeface="Arial" charset="0"/>
              </a:rPr>
              <a:t>Να βελτιώσουμε </a:t>
            </a:r>
            <a:r>
              <a:rPr lang="el-GR" sz="4400" b="1" dirty="0">
                <a:latin typeface="Calibri" pitchFamily="34" charset="0"/>
              </a:rPr>
              <a:t>δηλαδή </a:t>
            </a:r>
            <a:r>
              <a:rPr lang="el-GR" sz="4400" b="1" dirty="0">
                <a:latin typeface="Calibri" pitchFamily="34" charset="0"/>
                <a:cs typeface="Arial" charset="0"/>
              </a:rPr>
              <a:t>το </a:t>
            </a:r>
            <a:r>
              <a:rPr lang="en-US" sz="4400" b="1" dirty="0">
                <a:latin typeface="Calibri" pitchFamily="34" charset="0"/>
                <a:cs typeface="Arial" charset="0"/>
              </a:rPr>
              <a:t>service</a:t>
            </a:r>
            <a:r>
              <a:rPr lang="el-GR" sz="4400" b="1" dirty="0">
                <a:latin typeface="Calibri" pitchFamily="34" charset="0"/>
                <a:cs typeface="Arial" charset="0"/>
              </a:rPr>
              <a:t> </a:t>
            </a:r>
            <a:r>
              <a:rPr lang="el-GR" sz="4400" b="1" dirty="0" smtClean="0">
                <a:latin typeface="Calibri" pitchFamily="34" charset="0"/>
                <a:cs typeface="Arial" charset="0"/>
              </a:rPr>
              <a:t>στον </a:t>
            </a:r>
            <a:r>
              <a:rPr lang="el-GR" sz="4400" b="1" dirty="0">
                <a:latin typeface="Calibri" pitchFamily="34" charset="0"/>
                <a:cs typeface="Arial" charset="0"/>
              </a:rPr>
              <a:t>καταναλωτή </a:t>
            </a:r>
            <a:r>
              <a:rPr lang="el-GR" sz="4400" b="1" dirty="0">
                <a:latin typeface="Calibri" pitchFamily="34" charset="0"/>
              </a:rPr>
              <a:t>από 92% σε 95%</a:t>
            </a:r>
            <a:endParaRPr lang="en-US" sz="4400" b="1" dirty="0">
              <a:latin typeface="Calibri" pitchFamily="34" charset="0"/>
              <a:cs typeface="Times New Roman" pitchFamily="18" charset="0"/>
            </a:endParaRPr>
          </a:p>
          <a:p>
            <a:pPr algn="ctr" defTabSz="801688"/>
            <a:endParaRPr lang="el-GR" sz="4400" b="1" dirty="0">
              <a:latin typeface="Century Gothic" pitchFamily="34" charset="0"/>
              <a:cs typeface="Arial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81966B75-7DAA-4AF9-9A71-C5DE11C95E35}" type="slidenum">
              <a:rPr lang="de-DE" b="1" smtClean="0"/>
              <a:pPr/>
              <a:t>27</a:t>
            </a:fld>
            <a:endParaRPr lang="de-DE" b="1" smtClean="0"/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365124" y="1357313"/>
            <a:ext cx="794067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/>
            <a:r>
              <a:rPr lang="el-GR" sz="4400" b="1" dirty="0" smtClean="0">
                <a:latin typeface="Calibri" pitchFamily="34" charset="0"/>
              </a:rPr>
              <a:t>Εκ </a:t>
            </a:r>
            <a:r>
              <a:rPr lang="el-GR" sz="4400" b="1" dirty="0">
                <a:latin typeface="Calibri" pitchFamily="34" charset="0"/>
              </a:rPr>
              <a:t>Μέρους της </a:t>
            </a:r>
            <a:r>
              <a:rPr lang="el-GR" sz="4400" b="1" dirty="0" smtClean="0">
                <a:latin typeface="Calibri" pitchFamily="34" charset="0"/>
              </a:rPr>
              <a:t/>
            </a:r>
            <a:br>
              <a:rPr lang="el-GR" sz="4400" b="1" dirty="0" smtClean="0">
                <a:latin typeface="Calibri" pitchFamily="34" charset="0"/>
              </a:rPr>
            </a:br>
            <a:r>
              <a:rPr lang="el-GR" sz="4400" b="1" dirty="0" smtClean="0">
                <a:latin typeface="Calibri" pitchFamily="34" charset="0"/>
              </a:rPr>
              <a:t>Ομάδας </a:t>
            </a:r>
            <a:r>
              <a:rPr lang="en-US" sz="4400" b="1" dirty="0">
                <a:latin typeface="Calibri" pitchFamily="34" charset="0"/>
              </a:rPr>
              <a:t>OSA ECR </a:t>
            </a:r>
            <a:r>
              <a:rPr lang="el-GR" sz="4400" b="1" dirty="0" smtClean="0">
                <a:latin typeface="Calibri" pitchFamily="34" charset="0"/>
              </a:rPr>
              <a:t>Ελλάς        </a:t>
            </a:r>
          </a:p>
          <a:p>
            <a:pPr algn="ctr" defTabSz="801688"/>
            <a:r>
              <a:rPr lang="el-GR" sz="4400" b="1" dirty="0" smtClean="0">
                <a:latin typeface="Calibri" pitchFamily="34" charset="0"/>
              </a:rPr>
              <a:t>Σας </a:t>
            </a:r>
            <a:r>
              <a:rPr lang="el-GR" sz="4400" b="1" dirty="0">
                <a:latin typeface="Calibri" pitchFamily="34" charset="0"/>
              </a:rPr>
              <a:t>Ευχαριστούμε </a:t>
            </a:r>
            <a:r>
              <a:rPr lang="el-GR" sz="4400" b="1" dirty="0" smtClean="0">
                <a:latin typeface="Calibri" pitchFamily="34" charset="0"/>
              </a:rPr>
              <a:t>Πολύ </a:t>
            </a:r>
            <a:endParaRPr lang="en-US" sz="4400" b="1" dirty="0">
              <a:latin typeface="Calibri" pitchFamily="34" charset="0"/>
            </a:endParaRPr>
          </a:p>
          <a:p>
            <a:pPr algn="ctr" defTabSz="801688"/>
            <a:endParaRPr lang="el-GR" sz="4400" b="1" i="1" dirty="0">
              <a:latin typeface="Century Gothic" pitchFamily="34" charset="0"/>
              <a:cs typeface="Arial" charset="0"/>
            </a:endParaRPr>
          </a:p>
        </p:txBody>
      </p:sp>
      <p:sp>
        <p:nvSpPr>
          <p:cNvPr id="29701" name="Text Box 23"/>
          <p:cNvSpPr txBox="1">
            <a:spLocks noChangeArrowheads="1"/>
          </p:cNvSpPr>
          <p:nvPr/>
        </p:nvSpPr>
        <p:spPr bwMode="auto">
          <a:xfrm>
            <a:off x="0" y="2965450"/>
            <a:ext cx="1949450" cy="2800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Δ. Γιαννόπουλος</a:t>
            </a:r>
            <a:endParaRPr lang="en-US" sz="1600" b="1" dirty="0"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Χ.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Δηλέ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 </a:t>
            </a:r>
            <a:endParaRPr lang="el-GR" sz="1600" b="1" dirty="0"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Β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Καματερός</a:t>
            </a:r>
          </a:p>
          <a:p>
            <a:pPr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Γ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Κακιώνης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Μ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Κατσιάνη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Ν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Κουκούδης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Α.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Κωνσταντάτος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Σ. Λάος 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Μ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Μιχαλούτσος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Μπούσιου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Ε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Πάττας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0058" y="3333750"/>
            <a:ext cx="1493056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271838"/>
            <a:ext cx="1489075" cy="36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92700" y="3294063"/>
            <a:ext cx="13144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9838" y="3797300"/>
            <a:ext cx="14287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25650" y="3819525"/>
            <a:ext cx="1076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57575" y="3783013"/>
            <a:ext cx="1450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6175" y="5478463"/>
            <a:ext cx="15700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92375" y="4265613"/>
            <a:ext cx="15001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2613" y="4306888"/>
            <a:ext cx="5715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94375" y="4903788"/>
            <a:ext cx="976313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55775" y="4924425"/>
            <a:ext cx="938213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35263" y="4876800"/>
            <a:ext cx="12858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55838" y="5476875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1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761038" y="4306888"/>
            <a:ext cx="971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6" name="Picture 20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673475" y="5432425"/>
            <a:ext cx="1085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21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211638" y="4330700"/>
            <a:ext cx="137953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2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102100" y="4867275"/>
            <a:ext cx="15970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9" name="Text Box 59"/>
          <p:cNvSpPr txBox="1">
            <a:spLocks noChangeArrowheads="1"/>
          </p:cNvSpPr>
          <p:nvPr/>
        </p:nvSpPr>
        <p:spPr bwMode="auto">
          <a:xfrm>
            <a:off x="6902450" y="2635250"/>
            <a:ext cx="2584450" cy="324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hangingPunct="1">
              <a:lnSpc>
                <a:spcPct val="140000"/>
              </a:lnSpc>
              <a:spcBef>
                <a:spcPts val="0"/>
              </a:spcBef>
            </a:pPr>
            <a:endParaRPr lang="el-GR" sz="1600" b="1" dirty="0" smtClean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Ε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Παπαθανασοπούλου</a:t>
            </a:r>
            <a:endParaRPr lang="el-GR" sz="1600" b="1" dirty="0" smtClean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Πραματάρη</a:t>
            </a: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el-GR" sz="1600" b="1" dirty="0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Δ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Παπακυριακόπουλος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 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Α. Ρουμελιώτης   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Π.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Ρετουνιώτης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Α.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Σκίνης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Κ. Σίμος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Χ. </a:t>
            </a:r>
            <a:r>
              <a:rPr lang="el-GR" sz="1600" b="1" dirty="0" err="1" smtClean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Τσεντεμεΐδης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Κ.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Τρουπάκη</a:t>
            </a:r>
            <a:endParaRPr lang="el-GR" sz="1600" b="1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Ν. Υφαντής</a:t>
            </a:r>
            <a:endParaRPr lang="en-US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l-GR" sz="1600" b="1" dirty="0">
                <a:solidFill>
                  <a:srgbClr val="000000"/>
                </a:solidFill>
                <a:latin typeface="Calibri" pitchFamily="34" charset="0"/>
              </a:rPr>
              <a:t>Σ. </a:t>
            </a:r>
            <a:r>
              <a:rPr lang="el-GR" sz="1600" b="1" dirty="0" err="1">
                <a:solidFill>
                  <a:srgbClr val="000000"/>
                </a:solidFill>
                <a:latin typeface="Calibri" pitchFamily="34" charset="0"/>
              </a:rPr>
              <a:t>Φαφαλιάς</a:t>
            </a:r>
            <a:r>
              <a:rPr lang="el-GR" sz="1600" b="1" dirty="0">
                <a:solidFill>
                  <a:srgbClr val="000000"/>
                </a:solidFill>
                <a:latin typeface="Calibri" pitchFamily="34" charset="0"/>
                <a:cs typeface="Tahoma" pitchFamily="34" charset="0"/>
              </a:rPr>
              <a:t>  </a:t>
            </a:r>
            <a:endParaRPr lang="en-US" sz="1600" b="1" dirty="0">
              <a:solidFill>
                <a:srgbClr val="000000"/>
              </a:solidFill>
              <a:latin typeface="Calibri" pitchFamily="34" charset="0"/>
              <a:cs typeface="Tahoma" pitchFamily="34" charset="0"/>
            </a:endParaRPr>
          </a:p>
          <a:p>
            <a:pPr eaLnBrk="1" hangingPunct="1">
              <a:lnSpc>
                <a:spcPct val="140000"/>
              </a:lnSpc>
              <a:spcBef>
                <a:spcPct val="20000"/>
              </a:spcBef>
            </a:pPr>
            <a:endParaRPr lang="en-US" sz="1600" b="1" dirty="0">
              <a:solidFill>
                <a:srgbClr val="000000"/>
              </a:solidFill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Callout 9"/>
          <p:cNvSpPr/>
          <p:nvPr/>
        </p:nvSpPr>
        <p:spPr bwMode="auto">
          <a:xfrm>
            <a:off x="304800" y="1981200"/>
            <a:ext cx="8382000" cy="19685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4225948-88DD-419E-AD0D-91F013660C5B}" type="slidenum">
              <a:rPr lang="de-DE" b="1" smtClean="0"/>
              <a:pPr/>
              <a:t>3</a:t>
            </a:fld>
            <a:endParaRPr lang="de-DE" b="1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788" y="3987800"/>
            <a:ext cx="8397875" cy="1409700"/>
          </a:xfrm>
        </p:spPr>
        <p:txBody>
          <a:bodyPr/>
          <a:lstStyle/>
          <a:p>
            <a:pPr algn="ctr" eaLnBrk="1" hangingPunct="1">
              <a:buNone/>
            </a:pPr>
            <a:r>
              <a:rPr lang="el-GR" sz="6000" b="1" dirty="0" smtClean="0"/>
              <a:t>92%</a:t>
            </a:r>
          </a:p>
        </p:txBody>
      </p:sp>
      <p:sp>
        <p:nvSpPr>
          <p:cNvPr id="1199108" name="Rectangle 4"/>
          <p:cNvSpPr>
            <a:spLocks noChangeArrowheads="1"/>
          </p:cNvSpPr>
          <p:nvPr/>
        </p:nvSpPr>
        <p:spPr bwMode="auto">
          <a:xfrm>
            <a:off x="1050924" y="2144713"/>
            <a:ext cx="697547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Και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</a:t>
            </a:r>
            <a:r>
              <a:rPr lang="el-GR" sz="2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ιο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είναι το επίπεδο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service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προς τον καταναλωτή στην Ελλάδα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;</a:t>
            </a:r>
            <a:r>
              <a:rPr lang="de-DE" sz="2800" b="1" dirty="0">
                <a:latin typeface="Calibri" pitchFamily="34" charset="0"/>
              </a:rPr>
              <a:t> 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Callout 8"/>
          <p:cNvSpPr/>
          <p:nvPr/>
        </p:nvSpPr>
        <p:spPr bwMode="auto">
          <a:xfrm>
            <a:off x="304800" y="1638300"/>
            <a:ext cx="8382000" cy="19685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37F83E15-72CB-41D3-9D47-B0BC96A2269C}" type="slidenum">
              <a:rPr lang="de-DE" b="1" smtClean="0"/>
              <a:pPr/>
              <a:t>4</a:t>
            </a:fld>
            <a:endParaRPr lang="de-DE" b="1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788" y="3656013"/>
            <a:ext cx="8397875" cy="20843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 b="1" dirty="0" smtClean="0"/>
              <a:t>92%</a:t>
            </a:r>
            <a:r>
              <a:rPr lang="de-DE" sz="2400" b="1" dirty="0" smtClean="0"/>
              <a:t> </a:t>
            </a:r>
            <a:r>
              <a:rPr lang="el-GR" sz="2400" b="1" dirty="0" smtClean="0"/>
              <a:t>στα </a:t>
            </a:r>
            <a:r>
              <a:rPr lang="el-GR" sz="2400" b="1" dirty="0" err="1" smtClean="0"/>
              <a:t>Υπερ</a:t>
            </a:r>
            <a:r>
              <a:rPr lang="el-GR" sz="2400" b="1" dirty="0" smtClean="0"/>
              <a:t>-μάρκετ </a:t>
            </a:r>
            <a:r>
              <a:rPr lang="el-GR" sz="2400" b="1" dirty="0" smtClean="0"/>
              <a:t>στην Ελλάδα</a:t>
            </a:r>
          </a:p>
          <a:p>
            <a:pPr eaLnBrk="1" hangingPunct="1">
              <a:lnSpc>
                <a:spcPct val="90000"/>
              </a:lnSpc>
            </a:pPr>
            <a:r>
              <a:rPr lang="el-GR" sz="2400" b="1" dirty="0" smtClean="0"/>
              <a:t>91% στα </a:t>
            </a:r>
            <a:r>
              <a:rPr lang="el-GR" sz="2400" b="1" dirty="0" smtClean="0"/>
              <a:t>Σούπερ-μάρκετ </a:t>
            </a:r>
            <a:r>
              <a:rPr lang="el-GR" sz="2400" b="1" dirty="0" smtClean="0"/>
              <a:t>στην Ελλάδα</a:t>
            </a:r>
          </a:p>
          <a:p>
            <a:pPr eaLnBrk="1" hangingPunct="1">
              <a:lnSpc>
                <a:spcPct val="90000"/>
              </a:lnSpc>
            </a:pPr>
            <a:r>
              <a:rPr lang="el-GR" sz="2400" b="1" dirty="0" smtClean="0"/>
              <a:t>80% στα Προωθητικά Πακέτα στην Ελλάδα</a:t>
            </a:r>
          </a:p>
          <a:p>
            <a:pPr eaLnBrk="1" hangingPunct="1">
              <a:lnSpc>
                <a:spcPct val="90000"/>
              </a:lnSpc>
            </a:pPr>
            <a:r>
              <a:rPr lang="el-GR" sz="2400" b="1" dirty="0" smtClean="0"/>
              <a:t>92% στις Αναπτυγμένες χώρες</a:t>
            </a:r>
          </a:p>
          <a:p>
            <a:pPr eaLnBrk="1" hangingPunct="1">
              <a:lnSpc>
                <a:spcPct val="90000"/>
              </a:lnSpc>
            </a:pPr>
            <a:r>
              <a:rPr lang="el-GR" sz="2400" b="1" dirty="0" smtClean="0"/>
              <a:t>90% </a:t>
            </a:r>
            <a:r>
              <a:rPr lang="el-GR" sz="2400" b="1" dirty="0" smtClean="0"/>
              <a:t>στη Νότια-Ανατολική </a:t>
            </a:r>
            <a:r>
              <a:rPr lang="el-GR" sz="2400" b="1" dirty="0" smtClean="0"/>
              <a:t>Ευρώπη</a:t>
            </a:r>
          </a:p>
          <a:p>
            <a:pPr eaLnBrk="1" hangingPunct="1">
              <a:lnSpc>
                <a:spcPct val="90000"/>
              </a:lnSpc>
            </a:pPr>
            <a:endParaRPr lang="el-GR" sz="2400" b="1" dirty="0" smtClean="0"/>
          </a:p>
          <a:p>
            <a:pPr eaLnBrk="1" hangingPunct="1">
              <a:lnSpc>
                <a:spcPct val="90000"/>
              </a:lnSpc>
            </a:pPr>
            <a:endParaRPr lang="el-GR" sz="2400" b="1" dirty="0" smtClean="0"/>
          </a:p>
          <a:p>
            <a:pPr eaLnBrk="1" hangingPunct="1">
              <a:lnSpc>
                <a:spcPct val="90000"/>
              </a:lnSpc>
            </a:pPr>
            <a:endParaRPr lang="de-DE" sz="2400" b="1" dirty="0" smtClean="0"/>
          </a:p>
          <a:p>
            <a:pPr eaLnBrk="1" hangingPunct="1">
              <a:lnSpc>
                <a:spcPct val="90000"/>
              </a:lnSpc>
            </a:pPr>
            <a:endParaRPr lang="el-GR" sz="2400" b="1" dirty="0" smtClean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92125" y="2246313"/>
            <a:ext cx="79883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/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Το επίπεδο αυτού του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service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προς τον καταναλωτή είναι σχεδόν </a:t>
            </a:r>
            <a:r>
              <a:rPr lang="el-G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Ίδιο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, </a:t>
            </a:r>
            <a:r>
              <a:rPr lang="el-G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Παντού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και </a:t>
            </a:r>
            <a:r>
              <a:rPr lang="el-GR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Διαχρονικό</a:t>
            </a:r>
          </a:p>
          <a:p>
            <a:pPr algn="just" defTabSz="801688"/>
            <a:endParaRPr lang="de-DE" sz="3200" b="1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3"/>
          <p:cNvSpPr txBox="1">
            <a:spLocks noGrp="1"/>
          </p:cNvSpPr>
          <p:nvPr/>
        </p:nvSpPr>
        <p:spPr bwMode="auto">
          <a:xfrm>
            <a:off x="0" y="6610350"/>
            <a:ext cx="10668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1000"/>
              <a:t>Slide</a:t>
            </a:r>
            <a:r>
              <a:rPr lang="de-DE" sz="1000"/>
              <a:t> </a:t>
            </a:r>
            <a:r>
              <a:rPr lang="de-DE" sz="1000">
                <a:sym typeface="Wingdings" pitchFamily="2" charset="2"/>
              </a:rPr>
              <a:t></a:t>
            </a:r>
            <a:r>
              <a:rPr lang="de-DE" sz="1000"/>
              <a:t> </a:t>
            </a:r>
            <a:fld id="{C8E23951-94AD-41EA-8496-74C7F0D01B92}" type="slidenum">
              <a:rPr lang="de-DE" sz="1000" b="1"/>
              <a:pPr eaLnBrk="1" hangingPunct="1"/>
              <a:t>5</a:t>
            </a:fld>
            <a:endParaRPr lang="de-DE" sz="1000" b="1"/>
          </a:p>
        </p:txBody>
      </p:sp>
      <p:sp>
        <p:nvSpPr>
          <p:cNvPr id="1201156" name="Rectangle 4"/>
          <p:cNvSpPr>
            <a:spLocks noChangeArrowheads="1"/>
          </p:cNvSpPr>
          <p:nvPr/>
        </p:nvSpPr>
        <p:spPr bwMode="auto">
          <a:xfrm>
            <a:off x="403225" y="176371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Μία εικόνα = Χίλιες Λέξεις</a:t>
            </a:r>
            <a:endParaRPr lang="de-DE" sz="2800" b="1" dirty="0">
              <a:latin typeface="Calibri" pitchFamily="34" charset="0"/>
            </a:endParaRPr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292100" y="2184400"/>
          <a:ext cx="8204200" cy="3924300"/>
        </p:xfrm>
        <a:graphic>
          <a:graphicData uri="http://schemas.openxmlformats.org/presentationml/2006/ole">
            <p:oleObj spid="_x0000_s1026" name="Bitmap Image" r:id="rId4" imgW="7763959" imgH="4800000" progId="PBrush">
              <p:embed/>
            </p:oleObj>
          </a:graphicData>
        </a:graphic>
      </p:graphicFrame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0" y="844550"/>
            <a:ext cx="8953500" cy="60007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1" i="0" u="none" strike="noStrike" kern="0" cap="none" spc="-15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Ελλείψεις: Μπορούμε να μειώσουμε τις ελλείψεις στα ράφια κατά 30%;</a:t>
            </a:r>
            <a:r>
              <a:rPr kumimoji="0" lang="en-US" sz="2400" b="1" i="0" u="none" strike="noStrike" kern="0" cap="none" spc="-15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  </a:t>
            </a:r>
            <a:endParaRPr kumimoji="0" lang="de-DE" sz="2400" b="1" i="0" u="none" strike="noStrike" kern="0" cap="none" spc="-15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8E66E492-C967-4968-87DB-2AFA95BF2E40}" type="slidenum">
              <a:rPr lang="de-DE" b="1" smtClean="0"/>
              <a:pPr/>
              <a:t>6</a:t>
            </a:fld>
            <a:endParaRPr lang="de-DE" b="1" smtClean="0"/>
          </a:p>
        </p:txBody>
      </p:sp>
      <p:sp>
        <p:nvSpPr>
          <p:cNvPr id="1201156" name="Rectangle 4"/>
          <p:cNvSpPr>
            <a:spLocks noChangeArrowheads="1"/>
          </p:cNvSpPr>
          <p:nvPr/>
        </p:nvSpPr>
        <p:spPr bwMode="auto">
          <a:xfrm>
            <a:off x="403225" y="168751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Μία εικόνα = Χίλιες Λέξεις</a:t>
            </a:r>
            <a:endParaRPr lang="de-DE" sz="2800" b="1" dirty="0">
              <a:latin typeface="Calibri" pitchFamily="34" charset="0"/>
            </a:endParaRPr>
          </a:p>
        </p:txBody>
      </p:sp>
      <p:grpSp>
        <p:nvGrpSpPr>
          <p:cNvPr id="2055" name="Group 5"/>
          <p:cNvGrpSpPr>
            <a:grpSpLocks/>
          </p:cNvGrpSpPr>
          <p:nvPr/>
        </p:nvGrpSpPr>
        <p:grpSpPr bwMode="auto">
          <a:xfrm>
            <a:off x="254000" y="2273300"/>
            <a:ext cx="4146550" cy="3556000"/>
            <a:chOff x="0" y="0"/>
            <a:chExt cx="5760" cy="4320"/>
          </a:xfrm>
        </p:grpSpPr>
        <p:graphicFrame>
          <p:nvGraphicFramePr>
            <p:cNvPr id="2051" name="Object 6"/>
            <p:cNvGraphicFramePr>
              <a:graphicFrameLocks noChangeAspect="1"/>
            </p:cNvGraphicFramePr>
            <p:nvPr/>
          </p:nvGraphicFramePr>
          <p:xfrm>
            <a:off x="0" y="0"/>
            <a:ext cx="5760" cy="4320"/>
          </p:xfrm>
          <a:graphic>
            <a:graphicData uri="http://schemas.openxmlformats.org/presentationml/2006/ole">
              <p:oleObj spid="_x0000_s2051" name="Photo Editor Photo" r:id="rId4" imgW="6095238" imgH="4571429" progId="">
                <p:embed/>
              </p:oleObj>
            </a:graphicData>
          </a:graphic>
        </p:graphicFrame>
        <p:sp>
          <p:nvSpPr>
            <p:cNvPr id="2060" name="Rectangle 7"/>
            <p:cNvSpPr>
              <a:spLocks noChangeArrowheads="1"/>
            </p:cNvSpPr>
            <p:nvPr/>
          </p:nvSpPr>
          <p:spPr bwMode="auto">
            <a:xfrm>
              <a:off x="336" y="960"/>
              <a:ext cx="542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Rectangle 8"/>
            <p:cNvSpPr>
              <a:spLocks noChangeArrowheads="1"/>
            </p:cNvSpPr>
            <p:nvPr/>
          </p:nvSpPr>
          <p:spPr bwMode="auto">
            <a:xfrm>
              <a:off x="336" y="3120"/>
              <a:ext cx="542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Rectangle 9"/>
            <p:cNvSpPr>
              <a:spLocks noChangeArrowheads="1"/>
            </p:cNvSpPr>
            <p:nvPr/>
          </p:nvSpPr>
          <p:spPr bwMode="auto">
            <a:xfrm>
              <a:off x="336" y="2112"/>
              <a:ext cx="542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4521200" y="2260600"/>
            <a:ext cx="4330700" cy="3606800"/>
            <a:chOff x="96" y="0"/>
            <a:chExt cx="5664" cy="4320"/>
          </a:xfrm>
        </p:grpSpPr>
        <p:graphicFrame>
          <p:nvGraphicFramePr>
            <p:cNvPr id="2050" name="Object 11"/>
            <p:cNvGraphicFramePr>
              <a:graphicFrameLocks noChangeAspect="1"/>
            </p:cNvGraphicFramePr>
            <p:nvPr/>
          </p:nvGraphicFramePr>
          <p:xfrm>
            <a:off x="96" y="72"/>
            <a:ext cx="5568" cy="4248"/>
          </p:xfrm>
          <a:graphic>
            <a:graphicData uri="http://schemas.openxmlformats.org/presentationml/2006/ole">
              <p:oleObj spid="_x0000_s2050" name="Photo Editor Photo" r:id="rId5" imgW="6095238" imgH="4571429" progId="">
                <p:embed/>
              </p:oleObj>
            </a:graphicData>
          </a:graphic>
        </p:graphicFrame>
        <p:sp>
          <p:nvSpPr>
            <p:cNvPr id="2057" name="Rectangle 12"/>
            <p:cNvSpPr>
              <a:spLocks noChangeArrowheads="1"/>
            </p:cNvSpPr>
            <p:nvPr/>
          </p:nvSpPr>
          <p:spPr bwMode="auto">
            <a:xfrm>
              <a:off x="96" y="1776"/>
              <a:ext cx="566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Rectangle 13"/>
            <p:cNvSpPr>
              <a:spLocks noChangeArrowheads="1"/>
            </p:cNvSpPr>
            <p:nvPr/>
          </p:nvSpPr>
          <p:spPr bwMode="auto">
            <a:xfrm>
              <a:off x="96" y="3312"/>
              <a:ext cx="566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Rectangle 14"/>
            <p:cNvSpPr>
              <a:spLocks noChangeArrowheads="1"/>
            </p:cNvSpPr>
            <p:nvPr/>
          </p:nvSpPr>
          <p:spPr bwMode="auto">
            <a:xfrm>
              <a:off x="96" y="0"/>
              <a:ext cx="5664" cy="2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36B2934D-1962-455D-B5A0-E12566DC160E}" type="slidenum">
              <a:rPr lang="de-DE" b="1" smtClean="0"/>
              <a:pPr/>
              <a:t>7</a:t>
            </a:fld>
            <a:endParaRPr lang="de-DE" b="1" smtClean="0"/>
          </a:p>
        </p:txBody>
      </p:sp>
      <p:sp>
        <p:nvSpPr>
          <p:cNvPr id="1203203" name="Rectangle 3"/>
          <p:cNvSpPr>
            <a:spLocks noChangeArrowheads="1"/>
          </p:cNvSpPr>
          <p:nvPr/>
        </p:nvSpPr>
        <p:spPr bwMode="auto">
          <a:xfrm>
            <a:off x="454024" y="1001713"/>
            <a:ext cx="833437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r>
              <a:rPr lang="el-G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Πώς</a:t>
            </a:r>
            <a:r>
              <a:rPr lang="el-G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αλλάζει η αγοραστική συμπεριφορά του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l-G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Καταναλωτή </a:t>
            </a:r>
            <a:r>
              <a:rPr lang="el-G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όταν </a:t>
            </a:r>
            <a:r>
              <a:rPr lang="el-G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δεν </a:t>
            </a:r>
            <a:r>
              <a:rPr lang="el-G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βρίσκει το προϊόν που θέλει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;</a:t>
            </a:r>
            <a:r>
              <a:rPr lang="el-G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defTabSz="801688">
              <a:defRPr/>
            </a:pPr>
            <a:r>
              <a:rPr lang="el-GR" sz="2800" b="1" dirty="0" smtClean="0">
                <a:solidFill>
                  <a:srgbClr val="05CD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Κατά </a:t>
            </a:r>
            <a:r>
              <a:rPr lang="el-GR" sz="2800" b="1" dirty="0">
                <a:solidFill>
                  <a:srgbClr val="05CD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Μέσο Όρο το 30% </a:t>
            </a:r>
            <a:r>
              <a:rPr lang="el-GR" sz="2800" b="1" dirty="0" smtClean="0">
                <a:solidFill>
                  <a:srgbClr val="05CD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Δεν </a:t>
            </a:r>
            <a:r>
              <a:rPr lang="el-GR" sz="2800" b="1" dirty="0">
                <a:solidFill>
                  <a:srgbClr val="05CD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Κάνει Καμία </a:t>
            </a:r>
            <a:r>
              <a:rPr lang="el-GR" sz="2800" b="1" dirty="0" smtClean="0">
                <a:solidFill>
                  <a:srgbClr val="05CD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Αγορά</a:t>
            </a:r>
            <a:endParaRPr lang="el-GR" sz="2800" b="1" dirty="0">
              <a:solidFill>
                <a:srgbClr val="05CD6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0" y="2581275"/>
          <a:ext cx="9144000" cy="4518025"/>
        </p:xfrm>
        <a:graphic>
          <a:graphicData uri="http://schemas.openxmlformats.org/presentationml/2006/ole">
            <p:oleObj spid="_x0000_s3074" name="Photo Editor Photo" r:id="rId4" imgW="8104762" imgH="5761905" progId="">
              <p:embed/>
            </p:oleObj>
          </a:graphicData>
        </a:graphic>
      </p:graphicFrame>
      <p:sp>
        <p:nvSpPr>
          <p:cNvPr id="7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191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Callout 7"/>
          <p:cNvSpPr/>
          <p:nvPr/>
        </p:nvSpPr>
        <p:spPr bwMode="auto">
          <a:xfrm>
            <a:off x="304800" y="1663700"/>
            <a:ext cx="8382000" cy="1739900"/>
          </a:xfrm>
          <a:prstGeom prst="downArrowCallout">
            <a:avLst>
              <a:gd name="adj1" fmla="val 19839"/>
              <a:gd name="adj2" fmla="val 25000"/>
              <a:gd name="adj3" fmla="val 25000"/>
              <a:gd name="adj4" fmla="val 64977"/>
            </a:avLst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A1AB3F6B-44CC-4302-9C9E-CDB30581450E}" type="slidenum">
              <a:rPr lang="de-DE" b="1" smtClean="0"/>
              <a:pPr/>
              <a:t>8</a:t>
            </a:fld>
            <a:endParaRPr lang="de-DE" b="1" smtClean="0"/>
          </a:p>
        </p:txBody>
      </p:sp>
      <p:sp>
        <p:nvSpPr>
          <p:cNvPr id="1205251" name="Rectangle 3"/>
          <p:cNvSpPr>
            <a:spLocks noChangeArrowheads="1"/>
          </p:cNvSpPr>
          <p:nvPr/>
        </p:nvSpPr>
        <p:spPr bwMode="auto">
          <a:xfrm>
            <a:off x="263524" y="2957513"/>
            <a:ext cx="851217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>
              <a:defRPr/>
            </a:pPr>
            <a:endParaRPr lang="el-GR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defTabSz="801688">
              <a:defRPr/>
            </a:pPr>
            <a:r>
              <a:rPr lang="el-GR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</a:p>
          <a:p>
            <a:pPr algn="just" defTabSz="801688">
              <a:defRPr/>
            </a:pPr>
            <a:r>
              <a:rPr lang="el-GR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Ελλείψεις </a:t>
            </a: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της τάξεως </a:t>
            </a:r>
            <a:r>
              <a:rPr lang="el-GR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του </a:t>
            </a: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8% ισοδυναμούν με απώλεια τζίρου </a:t>
            </a:r>
            <a:r>
              <a:rPr lang="el-G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3,3%</a:t>
            </a: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για το Λιανεμπόριο και </a:t>
            </a:r>
            <a:r>
              <a:rPr lang="el-GR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4,0</a:t>
            </a:r>
            <a:r>
              <a:rPr lang="el-G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%</a:t>
            </a: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για τους Προμηθευτές……..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65225" y="1839913"/>
            <a:ext cx="663257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Και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ποιο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είναι το κόστος για το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λιανεμπόριο </a:t>
            </a:r>
          </a:p>
          <a:p>
            <a:pPr algn="ctr" defTabSz="801688">
              <a:defRPr/>
            </a:pP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και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τη βιομηχανία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;</a:t>
            </a:r>
            <a:endParaRPr lang="el-GR" sz="40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defTabSz="801688">
              <a:defRPr/>
            </a:pPr>
            <a:r>
              <a:rPr lang="el-GR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Slide</a:t>
            </a:r>
            <a:r>
              <a:rPr lang="de-DE" smtClean="0"/>
              <a:t>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</a:t>
            </a:r>
            <a:fld id="{77C14D48-674C-46FE-AC36-F4419F06A2F4}" type="slidenum">
              <a:rPr lang="de-DE" b="1" smtClean="0"/>
              <a:pPr/>
              <a:t>9</a:t>
            </a:fld>
            <a:endParaRPr lang="de-DE" b="1" smtClean="0"/>
          </a:p>
        </p:txBody>
      </p:sp>
      <p:sp>
        <p:nvSpPr>
          <p:cNvPr id="1207299" name="Rectangle 3"/>
          <p:cNvSpPr>
            <a:spLocks noChangeArrowheads="1"/>
          </p:cNvSpPr>
          <p:nvPr/>
        </p:nvSpPr>
        <p:spPr bwMode="auto">
          <a:xfrm>
            <a:off x="822324" y="2843213"/>
            <a:ext cx="796607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defTabSz="801688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Το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ECR (Efficient Consumer Response)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Ελλάς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α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ποφάσισε να δράσει </a:t>
            </a:r>
            <a:endParaRPr lang="el-GR" sz="2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charset="0"/>
            </a:endParaRPr>
          </a:p>
          <a:p>
            <a:pPr marL="266700" indent="-266700" defTabSz="801688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  <a:defRPr/>
            </a:pPr>
            <a:endParaRPr lang="el-G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266700" indent="-266700" defTabSz="801688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Τ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ον Ιούλιο του 2007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δημιούργησε μία ομάδα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/>
            </a:r>
            <a:b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</a:b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«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On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Shelf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Availability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» </a:t>
            </a:r>
            <a:endParaRPr lang="el-GR" sz="2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charset="0"/>
            </a:endParaRPr>
          </a:p>
          <a:p>
            <a:pPr marL="266700" indent="-266700" defTabSz="801688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  <a:defRPr/>
            </a:pPr>
            <a:endParaRPr lang="el-G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266700" indent="-266700" defTabSz="801688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3"/>
              </a:buBlip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Στην Ομάδα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σ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υμμετείχαν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22 στελέχη του εμπορίου και </a:t>
            </a:r>
            <a:r>
              <a:rPr lang="el-G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το Οικονομικό Πανεπιστήμιο </a:t>
            </a: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Αθηνών </a:t>
            </a:r>
            <a:endParaRPr lang="el-G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defTabSz="801688">
              <a:defRPr/>
            </a:pPr>
            <a:r>
              <a:rPr lang="el-GR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   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844550"/>
            <a:ext cx="8953500" cy="600075"/>
          </a:xfrm>
        </p:spPr>
        <p:txBody>
          <a:bodyPr/>
          <a:lstStyle/>
          <a:p>
            <a:pPr eaLnBrk="1" hangingPunct="1"/>
            <a:r>
              <a:rPr lang="el-GR" sz="2400" spc="-150" dirty="0" smtClean="0"/>
              <a:t>Ελλείψεις: Μπορούμε να μειώσουμε τις ελλείψεις στα ράφια κατά 30%;</a:t>
            </a:r>
            <a:r>
              <a:rPr lang="en-US" sz="2400" spc="-150" dirty="0" smtClean="0"/>
              <a:t>   </a:t>
            </a:r>
            <a:endParaRPr lang="de-DE" sz="2400" spc="-15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</p:tagLst>
</file>

<file path=ppt/theme/theme1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494949"/>
      </a:dk2>
      <a:lt2>
        <a:srgbClr val="3E7EA6"/>
      </a:lt2>
      <a:accent1>
        <a:srgbClr val="6E6E6E"/>
      </a:accent1>
      <a:accent2>
        <a:srgbClr val="9B9B9B"/>
      </a:accent2>
      <a:accent3>
        <a:srgbClr val="FFFFFF"/>
      </a:accent3>
      <a:accent4>
        <a:srgbClr val="000000"/>
      </a:accent4>
      <a:accent5>
        <a:srgbClr val="BABABA"/>
      </a:accent5>
      <a:accent6>
        <a:srgbClr val="8C8C8C"/>
      </a:accent6>
      <a:hlink>
        <a:srgbClr val="C1C1C1"/>
      </a:hlink>
      <a:folHlink>
        <a:srgbClr val="E6E6E6"/>
      </a:folHlink>
    </a:clrScheme>
    <a:fontScheme name="1_Standard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494949"/>
        </a:dk2>
        <a:lt2>
          <a:srgbClr val="3E7EA6"/>
        </a:lt2>
        <a:accent1>
          <a:srgbClr val="6E6E6E"/>
        </a:accent1>
        <a:accent2>
          <a:srgbClr val="9B9B9B"/>
        </a:accent2>
        <a:accent3>
          <a:srgbClr val="FFFFFF"/>
        </a:accent3>
        <a:accent4>
          <a:srgbClr val="000000"/>
        </a:accent4>
        <a:accent5>
          <a:srgbClr val="BABABA"/>
        </a:accent5>
        <a:accent6>
          <a:srgbClr val="8C8C8C"/>
        </a:accent6>
        <a:hlink>
          <a:srgbClr val="C1C1C1"/>
        </a:hlink>
        <a:folHlink>
          <a:srgbClr val="E6E6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1013</Words>
  <Application>Microsoft Office PowerPoint</Application>
  <PresentationFormat>Προβολή στην οθόνη (4:3)</PresentationFormat>
  <Paragraphs>293</Paragraphs>
  <Slides>27</Slides>
  <Notes>14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27</vt:i4>
      </vt:variant>
    </vt:vector>
  </HeadingPairs>
  <TitlesOfParts>
    <vt:vector size="30" baseType="lpstr">
      <vt:lpstr>1_Standarddesign</vt:lpstr>
      <vt:lpstr>Bitmap Image</vt:lpstr>
      <vt:lpstr>Photo Editor Photo</vt:lpstr>
      <vt:lpstr>Ελλείψεις: Μπορούμε να μειώσουμε τις ελλείψεις στα ράφια κατά 30%;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Διαφάνεια 5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To σύστημα iSOS : Γενική Περιγραφή</vt:lpstr>
      <vt:lpstr>Χρονοδιάγραμμα Έργου</vt:lpstr>
      <vt:lpstr>Κύριες εργασίες του έργου</vt:lpstr>
      <vt:lpstr>Ταυτότητα των Φυσικών Καταγραφών</vt:lpstr>
      <vt:lpstr>Ελλείψεις στα ράφια των καταστημάτων</vt:lpstr>
      <vt:lpstr>Ελλείψεις στα ράφια των καταστημάτων</vt:lpstr>
      <vt:lpstr>Ελλείψεις στα ράφια των καταστημάτων</vt:lpstr>
      <vt:lpstr>Ελλείψεις στα ράφια των καταστημάτων</vt:lpstr>
      <vt:lpstr>Ελλείψεις στα ράφια των καταστημάτων</vt:lpstr>
      <vt:lpstr>To σύστημα iSOS: Μέτρα Αξιολόγησης</vt:lpstr>
      <vt:lpstr>Ακρίβεια και κάλυψη ανά κατάστημα</vt:lpstr>
      <vt:lpstr>Ακρίβεια και κάλυψη ανά κατηγορία</vt:lpstr>
      <vt:lpstr>Η επόμενη ημέρα στον αυτόματο εντοπισμό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Ελλείψεις: Μπορούμε να μειώσουμε τις ελλείψεις στα ράφια κατά 30%;   </vt:lpstr>
      <vt:lpstr>Διαφάνεια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PresentationPoint</dc:creator>
  <cp:lastModifiedBy>katerina</cp:lastModifiedBy>
  <cp:revision>594</cp:revision>
  <cp:lastPrinted>2005-03-15T07:48:11Z</cp:lastPrinted>
  <dcterms:created xsi:type="dcterms:W3CDTF">2004-11-16T16:03:16Z</dcterms:created>
  <dcterms:modified xsi:type="dcterms:W3CDTF">2009-03-28T08:12:16Z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PPL_Language">
    <vt:i4>1031</vt:i4>
  </property>
</Properties>
</file>