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Default Extension="vml" ContentType="application/vnd.openxmlformats-officedocument.vmlDrawing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9" r:id="rId4"/>
    <p:sldId id="280" r:id="rId5"/>
    <p:sldId id="281" r:id="rId6"/>
    <p:sldId id="285" r:id="rId7"/>
    <p:sldId id="282" r:id="rId8"/>
    <p:sldId id="283" r:id="rId9"/>
    <p:sldId id="314" r:id="rId10"/>
    <p:sldId id="284" r:id="rId11"/>
    <p:sldId id="303" r:id="rId12"/>
    <p:sldId id="304" r:id="rId13"/>
    <p:sldId id="307" r:id="rId14"/>
    <p:sldId id="305" r:id="rId15"/>
    <p:sldId id="306" r:id="rId16"/>
    <p:sldId id="308" r:id="rId17"/>
    <p:sldId id="310" r:id="rId18"/>
    <p:sldId id="313" r:id="rId19"/>
    <p:sldId id="311" r:id="rId20"/>
    <p:sldId id="316" r:id="rId21"/>
    <p:sldId id="312" r:id="rId22"/>
  </p:sldIdLst>
  <p:sldSz cx="9906000" cy="6858000" type="A4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607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21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582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4435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304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164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0264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887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DE8626"/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9" autoAdjust="0"/>
    <p:restoredTop sz="96953" autoAdjust="0"/>
  </p:normalViewPr>
  <p:slideViewPr>
    <p:cSldViewPr>
      <p:cViewPr>
        <p:scale>
          <a:sx n="66" d="100"/>
          <a:sy n="66" d="100"/>
        </p:scale>
        <p:origin x="-1260" y="-8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i\Dropbox\My_Literature\Green%20IS%20adoption%20Research\Ereyna%20epixeirhsewn%20e-save\Final%20Dataset\English_Final__Industry_Survey_on_Energy_Efficiency_and_Environmental_Pract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i\Dropbox\My_Literature\Green%20IS%20adoption%20Research\Ereyna%20epixeirhsewn%20e-save\Final%20Dataset\English_Final__Industry_Survey_on_Energy_Efficiency_and_Environmental_Practic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leni\My%20Documents\My%20Dropbox\My_Literature\Green%20IS%20adoption%20Research\Ereyna%20epixeirhsewn%20e-save\Survey%20Intermediate%20Results\Greek_European_Final_until_24_04_2012_v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erina%20Pramatari\Documents\AUEB%20Mar-Sep%202013\Projects\e-SAVE\Industry%20Survey\English_Final__Industry_Survey_on_Energy_Efficiency_and_Environmental_Practices_GreeceA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3.9730439436467875E-2"/>
          <c:y val="0.10721083005893928"/>
          <c:w val="0.93276387172289998"/>
          <c:h val="0.78557833988212156"/>
        </c:manualLayout>
      </c:layout>
      <c:barChart>
        <c:barDir val="col"/>
        <c:grouping val="clustered"/>
        <c:ser>
          <c:idx val="0"/>
          <c:order val="0"/>
          <c:tx>
            <c:strRef>
              <c:f>Monitoring!$A$10</c:f>
              <c:strCache>
                <c:ptCount val="1"/>
                <c:pt idx="0">
                  <c:v>Methods for monitoring carbon emissions</c:v>
                </c:pt>
              </c:strCache>
            </c:strRef>
          </c:tx>
          <c:spPr>
            <a:solidFill>
              <a:srgbClr val="269A34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val>
            <c:numRef>
              <c:f>Monitoring!$B$19:$E$19</c:f>
              <c:numCache>
                <c:formatCode>0%</c:formatCode>
                <c:ptCount val="4"/>
                <c:pt idx="0">
                  <c:v>0.52160493827160492</c:v>
                </c:pt>
                <c:pt idx="1">
                  <c:v>0.11043360433604345</c:v>
                </c:pt>
                <c:pt idx="2">
                  <c:v>4.2833483890394597E-2</c:v>
                </c:pt>
                <c:pt idx="3">
                  <c:v>8.6043360433604346E-2</c:v>
                </c:pt>
              </c:numCache>
            </c:numRef>
          </c:val>
        </c:ser>
        <c:axId val="50104576"/>
        <c:axId val="49971200"/>
      </c:barChart>
      <c:catAx>
        <c:axId val="50104576"/>
        <c:scaling>
          <c:orientation val="minMax"/>
        </c:scaling>
        <c:delete val="1"/>
        <c:axPos val="b"/>
        <c:tickLblPos val="none"/>
        <c:crossAx val="49971200"/>
        <c:crosses val="autoZero"/>
        <c:auto val="1"/>
        <c:lblAlgn val="ctr"/>
        <c:lblOffset val="100"/>
      </c:catAx>
      <c:valAx>
        <c:axId val="49971200"/>
        <c:scaling>
          <c:orientation val="minMax"/>
        </c:scaling>
        <c:delete val="1"/>
        <c:axPos val="l"/>
        <c:numFmt formatCode="0%" sourceLinked="1"/>
        <c:tickLblPos val="none"/>
        <c:crossAx val="501045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4F81BD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1"/>
              <c:layout>
                <c:manualLayout>
                  <c:x val="4.0257071003654719E-3"/>
                  <c:y val="1.392425695390570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l-GR"/>
              </a:p>
            </c:txPr>
            <c:showVal val="1"/>
          </c:dLbls>
          <c:cat>
            <c:strRef>
              <c:f>Sheet1!$B$2:$B$4</c:f>
              <c:strCache>
                <c:ptCount val="3"/>
                <c:pt idx="0">
                  <c:v>Retailer </c:v>
                </c:pt>
                <c:pt idx="1">
                  <c:v>Manufacturer/Supplier</c:v>
                </c:pt>
                <c:pt idx="2">
                  <c:v>Third Party Logistics (3PL) company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61</c:v>
                </c:pt>
                <c:pt idx="2">
                  <c:v>11</c:v>
                </c:pt>
              </c:numCache>
            </c:numRef>
          </c:val>
        </c:ser>
        <c:axId val="50132864"/>
        <c:axId val="50134400"/>
      </c:barChart>
      <c:catAx>
        <c:axId val="50132864"/>
        <c:scaling>
          <c:orientation val="maxMin"/>
        </c:scaling>
        <c:axPos val="l"/>
        <c:tickLblPos val="nextTo"/>
        <c:txPr>
          <a:bodyPr/>
          <a:lstStyle/>
          <a:p>
            <a:pPr>
              <a:defRPr sz="300">
                <a:solidFill>
                  <a:schemeClr val="bg1"/>
                </a:solidFill>
              </a:defRPr>
            </a:pPr>
            <a:endParaRPr lang="el-GR"/>
          </a:p>
        </c:txPr>
        <c:crossAx val="50134400"/>
        <c:crosses val="autoZero"/>
        <c:auto val="1"/>
        <c:lblAlgn val="ctr"/>
        <c:lblOffset val="100"/>
      </c:catAx>
      <c:valAx>
        <c:axId val="50134400"/>
        <c:scaling>
          <c:orientation val="minMax"/>
        </c:scaling>
        <c:delete val="1"/>
        <c:axPos val="t"/>
        <c:numFmt formatCode="General" sourceLinked="1"/>
        <c:tickLblPos val="none"/>
        <c:crossAx val="501328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3"/>
          <c:dPt>
            <c:idx val="0"/>
            <c:spPr>
              <a:solidFill>
                <a:srgbClr val="F9542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spPr>
              <a:solidFill>
                <a:srgbClr val="269A34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0691412705356276"/>
                  <c:y val="0.121873952570977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3421551472732566E-2"/>
                  <c:y val="-0.17245854639112307"/>
                </c:manualLayout>
              </c:layout>
              <c:showVal val="1"/>
            </c:dLbl>
            <c:dLbl>
              <c:idx val="2"/>
              <c:layout>
                <c:manualLayout>
                  <c:x val="0.10508068435889972"/>
                  <c:y val="0.107400789622009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l-GR"/>
              </a:p>
            </c:txPr>
            <c:showVal val="1"/>
            <c:showLeaderLines val="1"/>
          </c:dLbls>
          <c:cat>
            <c:strRef>
              <c:f>Dhmografika!$A$39:$A$41</c:f>
              <c:strCache>
                <c:ptCount val="3"/>
                <c:pt idx="0">
                  <c:v>Κεντρικά Γραφεία (Headquarters) πολυεθνικής εταιρίας</c:v>
                </c:pt>
                <c:pt idx="1">
                  <c:v>Τοπικά γραφεία πολυεθνικής εταιρίας</c:v>
                </c:pt>
                <c:pt idx="2">
                  <c:v>Τοπική εταιρία</c:v>
                </c:pt>
              </c:strCache>
            </c:strRef>
          </c:cat>
          <c:val>
            <c:numRef>
              <c:f>Dhmografika!$D$39:$D$41</c:f>
              <c:numCache>
                <c:formatCode>0%</c:formatCode>
                <c:ptCount val="3"/>
                <c:pt idx="0">
                  <c:v>0.21311475409836178</c:v>
                </c:pt>
                <c:pt idx="1">
                  <c:v>0.45901639344262563</c:v>
                </c:pt>
                <c:pt idx="2">
                  <c:v>0.32786885245901948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6.1259381407686705E-2"/>
          <c:y val="4.66224652287313E-2"/>
          <c:w val="0.78540549150759165"/>
          <c:h val="0.74567475306976605"/>
        </c:manualLayout>
      </c:layout>
      <c:barChart>
        <c:barDir val="col"/>
        <c:grouping val="clustered"/>
        <c:ser>
          <c:idx val="0"/>
          <c:order val="0"/>
          <c:tx>
            <c:strRef>
              <c:f>Sheet1!$S$4</c:f>
              <c:strCache>
                <c:ptCount val="1"/>
                <c:pt idx="0">
                  <c:v>Ελλάδα </c:v>
                </c:pt>
              </c:strCache>
            </c:strRef>
          </c:tx>
          <c:cat>
            <c:strRef>
              <c:f>Sheet1!$R$5:$R$11</c:f>
              <c:strCache>
                <c:ptCount val="7"/>
                <c:pt idx="0">
                  <c:v>Πριν 3 χρόνια ή νωρίτερα</c:v>
                </c:pt>
                <c:pt idx="1">
                  <c:v>Πριν 2 χρόνια</c:v>
                </c:pt>
                <c:pt idx="2">
                  <c:v>Πριν 1 χρόνο</c:v>
                </c:pt>
                <c:pt idx="3">
                  <c:v>Το εξετάζει αυτή την περίοδο</c:v>
                </c:pt>
                <c:pt idx="4">
                  <c:v>Σε 1 χρόνο </c:v>
                </c:pt>
                <c:pt idx="5">
                  <c:v>Σε 2 χρόνια</c:v>
                </c:pt>
                <c:pt idx="6">
                  <c:v>Σε 3 χρόνια  ή αργότερα</c:v>
                </c:pt>
              </c:strCache>
            </c:strRef>
          </c:cat>
          <c:val>
            <c:numRef>
              <c:f>Sheet1!$S$5:$S$11</c:f>
              <c:numCache>
                <c:formatCode>0%</c:formatCode>
                <c:ptCount val="7"/>
                <c:pt idx="0">
                  <c:v>0.45833333333333326</c:v>
                </c:pt>
                <c:pt idx="1">
                  <c:v>8.3333333333333343E-2</c:v>
                </c:pt>
                <c:pt idx="2">
                  <c:v>4.1666666666666664E-2</c:v>
                </c:pt>
                <c:pt idx="3">
                  <c:v>8.3333333333333343E-2</c:v>
                </c:pt>
                <c:pt idx="4">
                  <c:v>4.1666666666666664E-2</c:v>
                </c:pt>
                <c:pt idx="5">
                  <c:v>4.1666666666666664E-2</c:v>
                </c:pt>
                <c:pt idx="6">
                  <c:v>0.25</c:v>
                </c:pt>
              </c:numCache>
            </c:numRef>
          </c:val>
        </c:ser>
        <c:axId val="58188544"/>
        <c:axId val="58190080"/>
      </c:barChart>
      <c:lineChart>
        <c:grouping val="standard"/>
        <c:ser>
          <c:idx val="1"/>
          <c:order val="1"/>
          <c:tx>
            <c:strRef>
              <c:f>Sheet1!$T$4</c:f>
              <c:strCache>
                <c:ptCount val="1"/>
                <c:pt idx="0">
                  <c:v>Ευρώπη</c:v>
                </c:pt>
              </c:strCache>
            </c:strRef>
          </c:tx>
          <c:cat>
            <c:strRef>
              <c:f>Sheet1!$R$5:$R$11</c:f>
              <c:strCache>
                <c:ptCount val="7"/>
                <c:pt idx="0">
                  <c:v>Πριν 3 χρόνια ή νωρίτερα</c:v>
                </c:pt>
                <c:pt idx="1">
                  <c:v>Πριν 2 χρόνια</c:v>
                </c:pt>
                <c:pt idx="2">
                  <c:v>Πριν 1 χρόνο</c:v>
                </c:pt>
                <c:pt idx="3">
                  <c:v>Το εξετάζει αυτή την περίοδο</c:v>
                </c:pt>
                <c:pt idx="4">
                  <c:v>Σε 1 χρόνο </c:v>
                </c:pt>
                <c:pt idx="5">
                  <c:v>Σε 2 χρόνια</c:v>
                </c:pt>
                <c:pt idx="6">
                  <c:v>Σε 3 χρόνια  ή αργότερα</c:v>
                </c:pt>
              </c:strCache>
            </c:strRef>
          </c:cat>
          <c:val>
            <c:numRef>
              <c:f>Sheet1!$T$5:$T$11</c:f>
              <c:numCache>
                <c:formatCode>0%</c:formatCode>
                <c:ptCount val="7"/>
                <c:pt idx="0">
                  <c:v>0.5</c:v>
                </c:pt>
                <c:pt idx="1">
                  <c:v>0.10975609756097562</c:v>
                </c:pt>
                <c:pt idx="2">
                  <c:v>6.097560975609756E-2</c:v>
                </c:pt>
                <c:pt idx="3">
                  <c:v>6.097560975609756E-2</c:v>
                </c:pt>
                <c:pt idx="4">
                  <c:v>2.4390243902439025E-2</c:v>
                </c:pt>
                <c:pt idx="5">
                  <c:v>4.8780487804878252E-2</c:v>
                </c:pt>
                <c:pt idx="6">
                  <c:v>0.19512195121951167</c:v>
                </c:pt>
              </c:numCache>
            </c:numRef>
          </c:val>
        </c:ser>
        <c:marker val="1"/>
        <c:axId val="58188544"/>
        <c:axId val="58190080"/>
      </c:lineChart>
      <c:catAx>
        <c:axId val="5818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58190080"/>
        <c:crosses val="autoZero"/>
        <c:auto val="1"/>
        <c:lblAlgn val="ctr"/>
        <c:lblOffset val="100"/>
      </c:catAx>
      <c:valAx>
        <c:axId val="5819008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5818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75776860500866"/>
          <c:y val="7.7873291856460521E-4"/>
          <c:w val="0.2086307539902974"/>
          <c:h val="0.28204736510758088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l-G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tx>
            <c:strRef>
              <c:f>Sheet1!$C$18</c:f>
              <c:strCache>
                <c:ptCount val="1"/>
                <c:pt idx="0">
                  <c:v>Ελλάδα</c:v>
                </c:pt>
              </c:strCache>
            </c:strRef>
          </c:tx>
          <c:cat>
            <c:strRef>
              <c:f>Sheet1!$B$19:$B$22</c:f>
              <c:strCache>
                <c:ptCount val="4"/>
                <c:pt idx="0">
                  <c:v>Δεν εφαρμόζουμε την πρακτική</c:v>
                </c:pt>
                <c:pt idx="1">
                  <c:v>Υπό διερεύνηση αυτή την εποχή</c:v>
                </c:pt>
                <c:pt idx="2">
                  <c:v>Περιοδικά</c:v>
                </c:pt>
                <c:pt idx="3">
                  <c:v>Συστηματική εφαρμογή</c:v>
                </c:pt>
              </c:strCache>
            </c:strRef>
          </c:cat>
          <c:val>
            <c:numRef>
              <c:f>Sheet1!$C$19:$C$22</c:f>
              <c:numCache>
                <c:formatCode>0%</c:formatCode>
                <c:ptCount val="4"/>
                <c:pt idx="0">
                  <c:v>0.32601156069364262</c:v>
                </c:pt>
                <c:pt idx="1">
                  <c:v>0.19421965317919107</c:v>
                </c:pt>
                <c:pt idx="2">
                  <c:v>0.28670520231213875</c:v>
                </c:pt>
                <c:pt idx="3">
                  <c:v>0.19306358381502894</c:v>
                </c:pt>
              </c:numCache>
            </c:numRef>
          </c:val>
        </c:ser>
        <c:axId val="58088064"/>
        <c:axId val="58102144"/>
      </c:barChart>
      <c:lineChart>
        <c:grouping val="standard"/>
        <c:ser>
          <c:idx val="1"/>
          <c:order val="1"/>
          <c:tx>
            <c:strRef>
              <c:f>Sheet1!$D$18</c:f>
              <c:strCache>
                <c:ptCount val="1"/>
                <c:pt idx="0">
                  <c:v>Ευρώπη</c:v>
                </c:pt>
              </c:strCache>
            </c:strRef>
          </c:tx>
          <c:cat>
            <c:strRef>
              <c:f>Sheet1!$B$19:$B$22</c:f>
              <c:strCache>
                <c:ptCount val="4"/>
                <c:pt idx="0">
                  <c:v>Δεν εφαρμόζουμε την πρακτική</c:v>
                </c:pt>
                <c:pt idx="1">
                  <c:v>Υπό διερεύνηση αυτή την εποχή</c:v>
                </c:pt>
                <c:pt idx="2">
                  <c:v>Περιοδικά</c:v>
                </c:pt>
                <c:pt idx="3">
                  <c:v>Συστηματική εφαρμογή</c:v>
                </c:pt>
              </c:strCache>
            </c:strRef>
          </c:cat>
          <c:val>
            <c:numRef>
              <c:f>Sheet1!$D$19:$D$22</c:f>
              <c:numCache>
                <c:formatCode>0%</c:formatCode>
                <c:ptCount val="4"/>
                <c:pt idx="0">
                  <c:v>0.20469798657718163</c:v>
                </c:pt>
                <c:pt idx="1">
                  <c:v>0.22483221476510071</c:v>
                </c:pt>
                <c:pt idx="2">
                  <c:v>0.23489932885906062</c:v>
                </c:pt>
                <c:pt idx="3">
                  <c:v>0.33557046979865918</c:v>
                </c:pt>
              </c:numCache>
            </c:numRef>
          </c:val>
        </c:ser>
        <c:marker val="1"/>
        <c:axId val="58088064"/>
        <c:axId val="58102144"/>
      </c:lineChart>
      <c:catAx>
        <c:axId val="58088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58102144"/>
        <c:crosses val="autoZero"/>
        <c:auto val="1"/>
        <c:lblAlgn val="ctr"/>
        <c:lblOffset val="100"/>
      </c:catAx>
      <c:valAx>
        <c:axId val="5810214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58088064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A10AA-A29B-4AFC-BF0B-4006E65EA67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819355B-54A6-4F2B-AEBD-A61E1194BD51}" type="pres">
      <dgm:prSet presAssocID="{812A10AA-A29B-4AFC-BF0B-4006E65EA673}" presName="Name0" presStyleCnt="0">
        <dgm:presLayoutVars>
          <dgm:dir/>
          <dgm:resizeHandles val="exact"/>
        </dgm:presLayoutVars>
      </dgm:prSet>
      <dgm:spPr/>
    </dgm:pt>
    <dgm:pt modelId="{DBE26B82-23CC-459A-9A5C-244730261117}" type="pres">
      <dgm:prSet presAssocID="{812A10AA-A29B-4AFC-BF0B-4006E65EA673}" presName="arrow" presStyleLbl="bgShp" presStyleIdx="0" presStyleCnt="1" custScaleY="142157" custLinFactNeighborY="1596"/>
      <dgm:spPr>
        <a:solidFill>
          <a:srgbClr val="4F81B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5BE9A8C-C063-4940-B636-E5AD231DC74F}" type="pres">
      <dgm:prSet presAssocID="{812A10AA-A29B-4AFC-BF0B-4006E65EA673}" presName="points" presStyleCnt="0"/>
      <dgm:spPr/>
    </dgm:pt>
  </dgm:ptLst>
  <dgm:cxnLst>
    <dgm:cxn modelId="{BF3D99B8-FBEA-47E0-BADE-30E9B5BD1B0C}" type="presOf" srcId="{812A10AA-A29B-4AFC-BF0B-4006E65EA673}" destId="{9819355B-54A6-4F2B-AEBD-A61E1194BD51}" srcOrd="0" destOrd="0" presId="urn:microsoft.com/office/officeart/2005/8/layout/hProcess11"/>
    <dgm:cxn modelId="{70BE93E3-5558-43E0-9C0D-6018C34E5F04}" type="presParOf" srcId="{9819355B-54A6-4F2B-AEBD-A61E1194BD51}" destId="{DBE26B82-23CC-459A-9A5C-244730261117}" srcOrd="0" destOrd="0" presId="urn:microsoft.com/office/officeart/2005/8/layout/hProcess11"/>
    <dgm:cxn modelId="{6AA09835-7FDD-4363-A516-0434A00A56FE}" type="presParOf" srcId="{9819355B-54A6-4F2B-AEBD-A61E1194BD51}" destId="{15BE9A8C-C063-4940-B636-E5AD231DC74F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0D2BC-742E-4BC8-97A9-01FDB53E3E56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43B80C32-473B-408B-BE73-C69614A12541}">
      <dgm:prSet phldrT="[Text]"/>
      <dgm:spPr/>
      <dgm:t>
        <a:bodyPr/>
        <a:lstStyle/>
        <a:p>
          <a:r>
            <a:rPr lang="el-GR" dirty="0" smtClean="0"/>
            <a:t>Έρευνα Επιχειρήσεων για εφαρμογή περιβαλλοντικών πρακτικών</a:t>
          </a:r>
          <a:endParaRPr lang="el-GR" dirty="0"/>
        </a:p>
      </dgm:t>
    </dgm:pt>
    <dgm:pt modelId="{0B23378B-AF91-4B17-81B6-8E863A6BECDC}" type="parTrans" cxnId="{3B46EEB5-3665-451C-A186-343A364885B9}">
      <dgm:prSet/>
      <dgm:spPr/>
      <dgm:t>
        <a:bodyPr/>
        <a:lstStyle/>
        <a:p>
          <a:endParaRPr lang="el-GR"/>
        </a:p>
      </dgm:t>
    </dgm:pt>
    <dgm:pt modelId="{BCD6867D-2AE3-43A1-ABBF-373F42D71792}" type="sibTrans" cxnId="{3B46EEB5-3665-451C-A186-343A364885B9}">
      <dgm:prSet/>
      <dgm:spPr/>
      <dgm:t>
        <a:bodyPr/>
        <a:lstStyle/>
        <a:p>
          <a:endParaRPr lang="el-GR"/>
        </a:p>
      </dgm:t>
    </dgm:pt>
    <dgm:pt modelId="{81F323AB-CFE5-4974-86FE-043C43777111}">
      <dgm:prSet phldrT="[Text]"/>
      <dgm:spPr/>
      <dgm:t>
        <a:bodyPr/>
        <a:lstStyle/>
        <a:p>
          <a:r>
            <a:rPr lang="el-GR" dirty="0" smtClean="0"/>
            <a:t>Αξιολόγηση της επίδρασης συνεργατικών πρακτικών από περιβαλλοντική άποψη</a:t>
          </a:r>
          <a:endParaRPr lang="el-GR" dirty="0"/>
        </a:p>
      </dgm:t>
    </dgm:pt>
    <dgm:pt modelId="{1EAA60E4-CB3B-4FD1-A47F-95E6BB94CF0D}" type="parTrans" cxnId="{05D7FCCB-01F8-427D-9E9F-CBBA18109617}">
      <dgm:prSet/>
      <dgm:spPr/>
      <dgm:t>
        <a:bodyPr/>
        <a:lstStyle/>
        <a:p>
          <a:endParaRPr lang="el-GR"/>
        </a:p>
      </dgm:t>
    </dgm:pt>
    <dgm:pt modelId="{C9CB0AD4-4355-4D65-9304-044355706901}" type="sibTrans" cxnId="{05D7FCCB-01F8-427D-9E9F-CBBA18109617}">
      <dgm:prSet/>
      <dgm:spPr/>
      <dgm:t>
        <a:bodyPr/>
        <a:lstStyle/>
        <a:p>
          <a:endParaRPr lang="el-GR"/>
        </a:p>
      </dgm:t>
    </dgm:pt>
    <dgm:pt modelId="{9F3B078D-7C50-40A0-A550-12F6A54B8C6C}">
      <dgm:prSet phldrT="[Text]"/>
      <dgm:spPr/>
      <dgm:t>
        <a:bodyPr/>
        <a:lstStyle/>
        <a:p>
          <a:r>
            <a:rPr lang="el-GR" dirty="0" smtClean="0"/>
            <a:t>Οδηγός Μέτρησης Περιβαλλοντικού Αποτυπώματος</a:t>
          </a:r>
          <a:endParaRPr lang="el-GR" dirty="0"/>
        </a:p>
      </dgm:t>
    </dgm:pt>
    <dgm:pt modelId="{15317DA3-6742-4B40-A0EE-E305D8E09E36}" type="sibTrans" cxnId="{276EF223-7FCB-46D0-98B9-A66C23938728}">
      <dgm:prSet/>
      <dgm:spPr/>
      <dgm:t>
        <a:bodyPr/>
        <a:lstStyle/>
        <a:p>
          <a:endParaRPr lang="el-GR"/>
        </a:p>
      </dgm:t>
    </dgm:pt>
    <dgm:pt modelId="{2F6F6DBC-BF93-4A39-A142-41665DB1C9AA}" type="parTrans" cxnId="{276EF223-7FCB-46D0-98B9-A66C23938728}">
      <dgm:prSet/>
      <dgm:spPr/>
      <dgm:t>
        <a:bodyPr/>
        <a:lstStyle/>
        <a:p>
          <a:endParaRPr lang="el-GR"/>
        </a:p>
      </dgm:t>
    </dgm:pt>
    <dgm:pt modelId="{D7DE4E43-85D9-4F18-962C-44AFF3E432AF}" type="pres">
      <dgm:prSet presAssocID="{EA40D2BC-742E-4BC8-97A9-01FDB53E3E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4FC9E3-889A-4824-BA70-267DE942A954}" type="pres">
      <dgm:prSet presAssocID="{43B80C32-473B-408B-BE73-C69614A12541}" presName="comp" presStyleCnt="0"/>
      <dgm:spPr/>
      <dgm:t>
        <a:bodyPr/>
        <a:lstStyle/>
        <a:p>
          <a:endParaRPr lang="el-GR"/>
        </a:p>
      </dgm:t>
    </dgm:pt>
    <dgm:pt modelId="{80F95346-0BB1-414A-BBCE-0A1201060799}" type="pres">
      <dgm:prSet presAssocID="{43B80C32-473B-408B-BE73-C69614A12541}" presName="box" presStyleLbl="node1" presStyleIdx="0" presStyleCnt="3"/>
      <dgm:spPr/>
      <dgm:t>
        <a:bodyPr/>
        <a:lstStyle/>
        <a:p>
          <a:endParaRPr lang="el-GR"/>
        </a:p>
      </dgm:t>
    </dgm:pt>
    <dgm:pt modelId="{D5658D7F-B056-4315-BD8B-94F5EA848410}" type="pres">
      <dgm:prSet presAssocID="{43B80C32-473B-408B-BE73-C69614A12541}" presName="img" presStyleLbl="fgImgPlace1" presStyleIdx="0" presStyleCnt="3" custScaleX="756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046499BA-3F0E-4622-B96E-8F121A851F1C}" type="pres">
      <dgm:prSet presAssocID="{43B80C32-473B-408B-BE73-C69614A125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F7059F-3CC9-4828-810F-4E2CE539AB4C}" type="pres">
      <dgm:prSet presAssocID="{BCD6867D-2AE3-43A1-ABBF-373F42D71792}" presName="spacer" presStyleCnt="0"/>
      <dgm:spPr/>
      <dgm:t>
        <a:bodyPr/>
        <a:lstStyle/>
        <a:p>
          <a:endParaRPr lang="el-GR"/>
        </a:p>
      </dgm:t>
    </dgm:pt>
    <dgm:pt modelId="{E01FA3C0-FADB-479E-9B20-76BF39D154BF}" type="pres">
      <dgm:prSet presAssocID="{9F3B078D-7C50-40A0-A550-12F6A54B8C6C}" presName="comp" presStyleCnt="0"/>
      <dgm:spPr/>
      <dgm:t>
        <a:bodyPr/>
        <a:lstStyle/>
        <a:p>
          <a:endParaRPr lang="el-GR"/>
        </a:p>
      </dgm:t>
    </dgm:pt>
    <dgm:pt modelId="{30319F10-D361-4DC3-A3F3-28904B47D80B}" type="pres">
      <dgm:prSet presAssocID="{9F3B078D-7C50-40A0-A550-12F6A54B8C6C}" presName="box" presStyleLbl="node1" presStyleIdx="1" presStyleCnt="3"/>
      <dgm:spPr/>
      <dgm:t>
        <a:bodyPr/>
        <a:lstStyle/>
        <a:p>
          <a:endParaRPr lang="el-GR"/>
        </a:p>
      </dgm:t>
    </dgm:pt>
    <dgm:pt modelId="{1EF2F983-7679-4554-857E-86235415D56A}" type="pres">
      <dgm:prSet presAssocID="{9F3B078D-7C50-40A0-A550-12F6A54B8C6C}" presName="img" presStyleLbl="fgImgPlace1" presStyleIdx="1" presStyleCnt="3" custScaleX="756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29FD2CE-2233-4F2E-8654-A8AE8DDE6628}" type="pres">
      <dgm:prSet presAssocID="{9F3B078D-7C50-40A0-A550-12F6A54B8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A0D41-98CB-4943-9485-C7D72959DE91}" type="pres">
      <dgm:prSet presAssocID="{15317DA3-6742-4B40-A0EE-E305D8E09E36}" presName="spacer" presStyleCnt="0"/>
      <dgm:spPr/>
      <dgm:t>
        <a:bodyPr/>
        <a:lstStyle/>
        <a:p>
          <a:endParaRPr lang="el-GR"/>
        </a:p>
      </dgm:t>
    </dgm:pt>
    <dgm:pt modelId="{039C0914-8256-4130-804F-25DE21791C7C}" type="pres">
      <dgm:prSet presAssocID="{81F323AB-CFE5-4974-86FE-043C43777111}" presName="comp" presStyleCnt="0"/>
      <dgm:spPr/>
      <dgm:t>
        <a:bodyPr/>
        <a:lstStyle/>
        <a:p>
          <a:endParaRPr lang="el-GR"/>
        </a:p>
      </dgm:t>
    </dgm:pt>
    <dgm:pt modelId="{8FC1A4F7-7765-4886-80F6-3D9942A84199}" type="pres">
      <dgm:prSet presAssocID="{81F323AB-CFE5-4974-86FE-043C43777111}" presName="box" presStyleLbl="node1" presStyleIdx="2" presStyleCnt="3"/>
      <dgm:spPr/>
      <dgm:t>
        <a:bodyPr/>
        <a:lstStyle/>
        <a:p>
          <a:endParaRPr lang="el-GR"/>
        </a:p>
      </dgm:t>
    </dgm:pt>
    <dgm:pt modelId="{D9A46C88-1A42-40C9-AC51-057E956D7CDA}" type="pres">
      <dgm:prSet presAssocID="{81F323AB-CFE5-4974-86FE-043C43777111}" presName="img" presStyleLbl="fgImgPlace1" presStyleIdx="2" presStyleCnt="3" custScaleX="756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8394B3D-A7AA-482D-AD39-7B29B63671A6}" type="pres">
      <dgm:prSet presAssocID="{81F323AB-CFE5-4974-86FE-043C4377711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7AF1574-E8CD-4421-A65F-B957431BEF4F}" type="presOf" srcId="{81F323AB-CFE5-4974-86FE-043C43777111}" destId="{D8394B3D-A7AA-482D-AD39-7B29B63671A6}" srcOrd="1" destOrd="0" presId="urn:microsoft.com/office/officeart/2005/8/layout/vList4"/>
    <dgm:cxn modelId="{7EFDD49A-79F1-44D0-B88E-7874E596CAF7}" type="presOf" srcId="{EA40D2BC-742E-4BC8-97A9-01FDB53E3E56}" destId="{D7DE4E43-85D9-4F18-962C-44AFF3E432AF}" srcOrd="0" destOrd="0" presId="urn:microsoft.com/office/officeart/2005/8/layout/vList4"/>
    <dgm:cxn modelId="{3B46EEB5-3665-451C-A186-343A364885B9}" srcId="{EA40D2BC-742E-4BC8-97A9-01FDB53E3E56}" destId="{43B80C32-473B-408B-BE73-C69614A12541}" srcOrd="0" destOrd="0" parTransId="{0B23378B-AF91-4B17-81B6-8E863A6BECDC}" sibTransId="{BCD6867D-2AE3-43A1-ABBF-373F42D71792}"/>
    <dgm:cxn modelId="{14510DC9-C817-4B73-91D1-936E9BB37CFA}" type="presOf" srcId="{9F3B078D-7C50-40A0-A550-12F6A54B8C6C}" destId="{329FD2CE-2233-4F2E-8654-A8AE8DDE6628}" srcOrd="1" destOrd="0" presId="urn:microsoft.com/office/officeart/2005/8/layout/vList4"/>
    <dgm:cxn modelId="{F1745408-7F48-45D8-9A03-42737AAE1273}" type="presOf" srcId="{43B80C32-473B-408B-BE73-C69614A12541}" destId="{046499BA-3F0E-4622-B96E-8F121A851F1C}" srcOrd="1" destOrd="0" presId="urn:microsoft.com/office/officeart/2005/8/layout/vList4"/>
    <dgm:cxn modelId="{02248610-F8F7-4F50-B859-50A8262CE1D6}" type="presOf" srcId="{9F3B078D-7C50-40A0-A550-12F6A54B8C6C}" destId="{30319F10-D361-4DC3-A3F3-28904B47D80B}" srcOrd="0" destOrd="0" presId="urn:microsoft.com/office/officeart/2005/8/layout/vList4"/>
    <dgm:cxn modelId="{05D7FCCB-01F8-427D-9E9F-CBBA18109617}" srcId="{EA40D2BC-742E-4BC8-97A9-01FDB53E3E56}" destId="{81F323AB-CFE5-4974-86FE-043C43777111}" srcOrd="2" destOrd="0" parTransId="{1EAA60E4-CB3B-4FD1-A47F-95E6BB94CF0D}" sibTransId="{C9CB0AD4-4355-4D65-9304-044355706901}"/>
    <dgm:cxn modelId="{5F4AE469-0E89-4C8D-B261-49012CD49F52}" type="presOf" srcId="{43B80C32-473B-408B-BE73-C69614A12541}" destId="{80F95346-0BB1-414A-BBCE-0A1201060799}" srcOrd="0" destOrd="0" presId="urn:microsoft.com/office/officeart/2005/8/layout/vList4"/>
    <dgm:cxn modelId="{276EF223-7FCB-46D0-98B9-A66C23938728}" srcId="{EA40D2BC-742E-4BC8-97A9-01FDB53E3E56}" destId="{9F3B078D-7C50-40A0-A550-12F6A54B8C6C}" srcOrd="1" destOrd="0" parTransId="{2F6F6DBC-BF93-4A39-A142-41665DB1C9AA}" sibTransId="{15317DA3-6742-4B40-A0EE-E305D8E09E36}"/>
    <dgm:cxn modelId="{7D3688BF-EA9C-4264-B1CE-E1E88321A6B5}" type="presOf" srcId="{81F323AB-CFE5-4974-86FE-043C43777111}" destId="{8FC1A4F7-7765-4886-80F6-3D9942A84199}" srcOrd="0" destOrd="0" presId="urn:microsoft.com/office/officeart/2005/8/layout/vList4"/>
    <dgm:cxn modelId="{BAC205EE-396B-4868-AAE5-8617E22B2E45}" type="presParOf" srcId="{D7DE4E43-85D9-4F18-962C-44AFF3E432AF}" destId="{164FC9E3-889A-4824-BA70-267DE942A954}" srcOrd="0" destOrd="0" presId="urn:microsoft.com/office/officeart/2005/8/layout/vList4"/>
    <dgm:cxn modelId="{07A7C1B9-E396-405D-8B0F-C40CC6730B5F}" type="presParOf" srcId="{164FC9E3-889A-4824-BA70-267DE942A954}" destId="{80F95346-0BB1-414A-BBCE-0A1201060799}" srcOrd="0" destOrd="0" presId="urn:microsoft.com/office/officeart/2005/8/layout/vList4"/>
    <dgm:cxn modelId="{E871BA39-A9EC-4DC7-BCF1-28DD37DB4BF1}" type="presParOf" srcId="{164FC9E3-889A-4824-BA70-267DE942A954}" destId="{D5658D7F-B056-4315-BD8B-94F5EA848410}" srcOrd="1" destOrd="0" presId="urn:microsoft.com/office/officeart/2005/8/layout/vList4"/>
    <dgm:cxn modelId="{998EDA6D-3F07-4C6F-BECF-28E8B5988267}" type="presParOf" srcId="{164FC9E3-889A-4824-BA70-267DE942A954}" destId="{046499BA-3F0E-4622-B96E-8F121A851F1C}" srcOrd="2" destOrd="0" presId="urn:microsoft.com/office/officeart/2005/8/layout/vList4"/>
    <dgm:cxn modelId="{6B538C11-D9BD-4353-8FB9-79CF7727F98D}" type="presParOf" srcId="{D7DE4E43-85D9-4F18-962C-44AFF3E432AF}" destId="{36F7059F-3CC9-4828-810F-4E2CE539AB4C}" srcOrd="1" destOrd="0" presId="urn:microsoft.com/office/officeart/2005/8/layout/vList4"/>
    <dgm:cxn modelId="{4BAAE849-A22C-46DE-9D50-B04589615975}" type="presParOf" srcId="{D7DE4E43-85D9-4F18-962C-44AFF3E432AF}" destId="{E01FA3C0-FADB-479E-9B20-76BF39D154BF}" srcOrd="2" destOrd="0" presId="urn:microsoft.com/office/officeart/2005/8/layout/vList4"/>
    <dgm:cxn modelId="{26DABE37-DB55-4528-BCC4-C08C9AF507DC}" type="presParOf" srcId="{E01FA3C0-FADB-479E-9B20-76BF39D154BF}" destId="{30319F10-D361-4DC3-A3F3-28904B47D80B}" srcOrd="0" destOrd="0" presId="urn:microsoft.com/office/officeart/2005/8/layout/vList4"/>
    <dgm:cxn modelId="{F027D17C-2E7D-4F20-BB46-272EDC179F48}" type="presParOf" srcId="{E01FA3C0-FADB-479E-9B20-76BF39D154BF}" destId="{1EF2F983-7679-4554-857E-86235415D56A}" srcOrd="1" destOrd="0" presId="urn:microsoft.com/office/officeart/2005/8/layout/vList4"/>
    <dgm:cxn modelId="{7BB58C6E-8251-4569-BE33-F1DB6D04F140}" type="presParOf" srcId="{E01FA3C0-FADB-479E-9B20-76BF39D154BF}" destId="{329FD2CE-2233-4F2E-8654-A8AE8DDE6628}" srcOrd="2" destOrd="0" presId="urn:microsoft.com/office/officeart/2005/8/layout/vList4"/>
    <dgm:cxn modelId="{4E0CF9AB-D935-42CA-9C1E-FC354FEC5250}" type="presParOf" srcId="{D7DE4E43-85D9-4F18-962C-44AFF3E432AF}" destId="{52AA0D41-98CB-4943-9485-C7D72959DE91}" srcOrd="3" destOrd="0" presId="urn:microsoft.com/office/officeart/2005/8/layout/vList4"/>
    <dgm:cxn modelId="{E2D1BB05-336F-4149-BD6E-B1B94C832E0F}" type="presParOf" srcId="{D7DE4E43-85D9-4F18-962C-44AFF3E432AF}" destId="{039C0914-8256-4130-804F-25DE21791C7C}" srcOrd="4" destOrd="0" presId="urn:microsoft.com/office/officeart/2005/8/layout/vList4"/>
    <dgm:cxn modelId="{7E117BCD-57E9-4F85-97CF-85AE55538BBA}" type="presParOf" srcId="{039C0914-8256-4130-804F-25DE21791C7C}" destId="{8FC1A4F7-7765-4886-80F6-3D9942A84199}" srcOrd="0" destOrd="0" presId="urn:microsoft.com/office/officeart/2005/8/layout/vList4"/>
    <dgm:cxn modelId="{C5FACBEA-1950-4555-B4CB-671BC62A84A4}" type="presParOf" srcId="{039C0914-8256-4130-804F-25DE21791C7C}" destId="{D9A46C88-1A42-40C9-AC51-057E956D7CDA}" srcOrd="1" destOrd="0" presId="urn:microsoft.com/office/officeart/2005/8/layout/vList4"/>
    <dgm:cxn modelId="{42C9F837-C8B5-4C90-A182-DF6ADDABEEA8}" type="presParOf" srcId="{039C0914-8256-4130-804F-25DE21791C7C}" destId="{D8394B3D-A7AA-482D-AD39-7B29B63671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48483-EA77-4C1B-81AA-5C53DD0FF199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l-GR"/>
        </a:p>
      </dgm:t>
    </dgm:pt>
    <dgm:pt modelId="{CBAEA1B4-30F8-4168-8695-3CC7631A0160}">
      <dgm:prSet phldrT="[Text]" custT="1"/>
      <dgm:spPr/>
      <dgm:t>
        <a:bodyPr/>
        <a:lstStyle/>
        <a:p>
          <a:r>
            <a:rPr lang="en-US" sz="3600" b="1" dirty="0" smtClean="0"/>
            <a:t>70%</a:t>
          </a:r>
          <a:endParaRPr lang="el-GR" sz="3600" b="1" dirty="0"/>
        </a:p>
      </dgm:t>
    </dgm:pt>
    <dgm:pt modelId="{527082F6-55F1-48FB-810E-54708E73F35E}" type="parTrans" cxnId="{F6B83D4B-C7FD-48C0-8199-BC0C9DF97AF1}">
      <dgm:prSet/>
      <dgm:spPr/>
      <dgm:t>
        <a:bodyPr/>
        <a:lstStyle/>
        <a:p>
          <a:endParaRPr lang="el-GR"/>
        </a:p>
      </dgm:t>
    </dgm:pt>
    <dgm:pt modelId="{F48DEBB8-9168-49BE-8B78-D803941A5306}" type="sibTrans" cxnId="{F6B83D4B-C7FD-48C0-8199-BC0C9DF97AF1}">
      <dgm:prSet/>
      <dgm:spPr/>
      <dgm:t>
        <a:bodyPr/>
        <a:lstStyle/>
        <a:p>
          <a:endParaRPr lang="el-GR"/>
        </a:p>
      </dgm:t>
    </dgm:pt>
    <dgm:pt modelId="{8BEE76DF-42CA-4B36-B886-9FEBD01C5FB7}" type="pres">
      <dgm:prSet presAssocID="{15A48483-EA77-4C1B-81AA-5C53DD0FF19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A1E5223E-53A9-4DA8-B00A-B33960EAE055}" type="pres">
      <dgm:prSet presAssocID="{CBAEA1B4-30F8-4168-8695-3CC7631A0160}" presName="Accent1" presStyleCnt="0"/>
      <dgm:spPr/>
    </dgm:pt>
    <dgm:pt modelId="{EF59457D-893F-4B27-8409-5A11A4C148A3}" type="pres">
      <dgm:prSet presAssocID="{CBAEA1B4-30F8-4168-8695-3CC7631A0160}" presName="Accent" presStyleLbl="node1" presStyleIdx="0" presStyleCnt="1" custScaleX="130186" custScaleY="131089" custLinFactNeighborX="-4267" custLinFactNeighborY="-14881"/>
      <dgm:spPr>
        <a:solidFill>
          <a:srgbClr val="1E822C"/>
        </a:solidFill>
      </dgm:spPr>
      <dgm:t>
        <a:bodyPr/>
        <a:lstStyle/>
        <a:p>
          <a:endParaRPr lang="el-GR"/>
        </a:p>
      </dgm:t>
    </dgm:pt>
    <dgm:pt modelId="{0353E0F6-C59E-4B81-AA98-EB74EE46F19D}" type="pres">
      <dgm:prSet presAssocID="{CBAEA1B4-30F8-4168-8695-3CC7631A0160}" presName="Parent1" presStyleLbl="revTx" presStyleIdx="0" presStyleCnt="1" custScaleX="372094" custScaleY="302328" custLinFactNeighborX="-44390" custLinFactNeighborY="-668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6B83D4B-C7FD-48C0-8199-BC0C9DF97AF1}" srcId="{15A48483-EA77-4C1B-81AA-5C53DD0FF199}" destId="{CBAEA1B4-30F8-4168-8695-3CC7631A0160}" srcOrd="0" destOrd="0" parTransId="{527082F6-55F1-48FB-810E-54708E73F35E}" sibTransId="{F48DEBB8-9168-49BE-8B78-D803941A5306}"/>
    <dgm:cxn modelId="{37AA3623-988C-4DDA-A6A3-E3552C99BD18}" type="presOf" srcId="{15A48483-EA77-4C1B-81AA-5C53DD0FF199}" destId="{8BEE76DF-42CA-4B36-B886-9FEBD01C5FB7}" srcOrd="0" destOrd="0" presId="urn:microsoft.com/office/officeart/2009/layout/CircleArrowProcess"/>
    <dgm:cxn modelId="{A0867C84-1D3F-4EFC-A26A-605BC0CE3AB0}" type="presOf" srcId="{CBAEA1B4-30F8-4168-8695-3CC7631A0160}" destId="{0353E0F6-C59E-4B81-AA98-EB74EE46F19D}" srcOrd="0" destOrd="0" presId="urn:microsoft.com/office/officeart/2009/layout/CircleArrowProcess"/>
    <dgm:cxn modelId="{DEBCE1B5-BC4C-466A-BB85-CB3F4305DD35}" type="presParOf" srcId="{8BEE76DF-42CA-4B36-B886-9FEBD01C5FB7}" destId="{A1E5223E-53A9-4DA8-B00A-B33960EAE055}" srcOrd="0" destOrd="0" presId="urn:microsoft.com/office/officeart/2009/layout/CircleArrowProcess"/>
    <dgm:cxn modelId="{3F1424C3-6F59-434B-A542-1837C4075FEF}" type="presParOf" srcId="{A1E5223E-53A9-4DA8-B00A-B33960EAE055}" destId="{EF59457D-893F-4B27-8409-5A11A4C148A3}" srcOrd="0" destOrd="0" presId="urn:microsoft.com/office/officeart/2009/layout/CircleArrowProcess"/>
    <dgm:cxn modelId="{0A7FBDA1-C99B-4AB4-BB3B-88D5D23C9C04}" type="presParOf" srcId="{8BEE76DF-42CA-4B36-B886-9FEBD01C5FB7}" destId="{0353E0F6-C59E-4B81-AA98-EB74EE46F19D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7E04C1-400D-4915-B914-CB774EB9819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58040B-7433-45A8-B007-DB99A99C59F6}">
      <dgm:prSet phldrT="[Text]" custT="1"/>
      <dgm:spPr/>
      <dgm:t>
        <a:bodyPr/>
        <a:lstStyle/>
        <a:p>
          <a:r>
            <a:rPr lang="en-US" sz="2800" dirty="0" smtClean="0"/>
            <a:t>100%</a:t>
          </a:r>
          <a:endParaRPr lang="el-GR" sz="2800" dirty="0"/>
        </a:p>
      </dgm:t>
    </dgm:pt>
    <dgm:pt modelId="{85B3BC0A-19EF-47D5-ACD8-27C77765B80D}" type="parTrans" cxnId="{BF5DAD4A-7A19-4625-9807-C44E343B430C}">
      <dgm:prSet/>
      <dgm:spPr/>
      <dgm:t>
        <a:bodyPr/>
        <a:lstStyle/>
        <a:p>
          <a:endParaRPr lang="el-GR" sz="1800"/>
        </a:p>
      </dgm:t>
    </dgm:pt>
    <dgm:pt modelId="{A0CEF344-5B44-46AD-A948-4875079DEF44}" type="sibTrans" cxnId="{BF5DAD4A-7A19-4625-9807-C44E343B430C}">
      <dgm:prSet/>
      <dgm:spPr/>
      <dgm:t>
        <a:bodyPr/>
        <a:lstStyle/>
        <a:p>
          <a:endParaRPr lang="el-GR" sz="1800"/>
        </a:p>
      </dgm:t>
    </dgm:pt>
    <dgm:pt modelId="{1FB0CE92-D8A2-4437-95C2-95DE4533B9FF}">
      <dgm:prSet phldrT="[Text]" custT="1"/>
      <dgm:spPr/>
      <dgm:t>
        <a:bodyPr/>
        <a:lstStyle/>
        <a:p>
          <a:r>
            <a:rPr lang="el-GR" sz="2000" dirty="0" smtClean="0"/>
            <a:t>Μεμονωμένα Δρομολόγια Προμηθευτή – Επιστροφή Κενό Φορτηγό</a:t>
          </a:r>
          <a:endParaRPr lang="el-GR" sz="2000" dirty="0"/>
        </a:p>
      </dgm:t>
    </dgm:pt>
    <dgm:pt modelId="{B443C070-E497-4995-B891-AE44CDA71380}" type="parTrans" cxnId="{06A14C09-4A5F-45EA-8EDB-5F9F9A1C62F4}">
      <dgm:prSet/>
      <dgm:spPr/>
      <dgm:t>
        <a:bodyPr/>
        <a:lstStyle/>
        <a:p>
          <a:endParaRPr lang="el-GR" sz="1800"/>
        </a:p>
      </dgm:t>
    </dgm:pt>
    <dgm:pt modelId="{A0B70816-0D4F-41FD-B71A-F5A81CE69563}" type="sibTrans" cxnId="{06A14C09-4A5F-45EA-8EDB-5F9F9A1C62F4}">
      <dgm:prSet/>
      <dgm:spPr/>
      <dgm:t>
        <a:bodyPr/>
        <a:lstStyle/>
        <a:p>
          <a:endParaRPr lang="el-GR" sz="1800"/>
        </a:p>
      </dgm:t>
    </dgm:pt>
    <dgm:pt modelId="{BA87E7A0-F54D-4CB8-8882-4CC18D050F02}">
      <dgm:prSet phldrT="[Text]" custT="1"/>
      <dgm:spPr/>
      <dgm:t>
        <a:bodyPr/>
        <a:lstStyle/>
        <a:p>
          <a:r>
            <a:rPr lang="en-US" sz="2800" dirty="0" smtClean="0"/>
            <a:t>88%</a:t>
          </a:r>
          <a:endParaRPr lang="el-GR" sz="2800" dirty="0"/>
        </a:p>
      </dgm:t>
    </dgm:pt>
    <dgm:pt modelId="{ECE7B2BD-F9C6-418E-839E-A9F47753FC8E}" type="parTrans" cxnId="{9605279B-589F-4667-AB32-AF50B258088D}">
      <dgm:prSet/>
      <dgm:spPr/>
      <dgm:t>
        <a:bodyPr/>
        <a:lstStyle/>
        <a:p>
          <a:endParaRPr lang="el-GR" sz="1800"/>
        </a:p>
      </dgm:t>
    </dgm:pt>
    <dgm:pt modelId="{7624B351-1542-4AFD-8340-807DD4830D71}" type="sibTrans" cxnId="{9605279B-589F-4667-AB32-AF50B258088D}">
      <dgm:prSet/>
      <dgm:spPr/>
      <dgm:t>
        <a:bodyPr/>
        <a:lstStyle/>
        <a:p>
          <a:endParaRPr lang="el-GR" sz="1800"/>
        </a:p>
      </dgm:t>
    </dgm:pt>
    <dgm:pt modelId="{A2C141C8-261E-457C-A389-DC8A76E7E396}">
      <dgm:prSet phldrT="[Text]" custT="1"/>
      <dgm:spPr/>
      <dgm:t>
        <a:bodyPr/>
        <a:lstStyle/>
        <a:p>
          <a:r>
            <a:rPr lang="el-GR" sz="2000" dirty="0" smtClean="0"/>
            <a:t>Συνέργεια μέσω κοινής μεταφορικής</a:t>
          </a:r>
          <a:endParaRPr lang="el-GR" sz="2000" dirty="0"/>
        </a:p>
      </dgm:t>
    </dgm:pt>
    <dgm:pt modelId="{606AE977-B2BE-451F-A57F-E057D680FBBF}" type="parTrans" cxnId="{CEE6275E-1069-41BD-8884-9F43532B9E44}">
      <dgm:prSet/>
      <dgm:spPr/>
      <dgm:t>
        <a:bodyPr/>
        <a:lstStyle/>
        <a:p>
          <a:endParaRPr lang="el-GR" sz="1800"/>
        </a:p>
      </dgm:t>
    </dgm:pt>
    <dgm:pt modelId="{A5D4DDA2-04FF-4B17-B434-6A9FBEE2E527}" type="sibTrans" cxnId="{CEE6275E-1069-41BD-8884-9F43532B9E44}">
      <dgm:prSet/>
      <dgm:spPr/>
      <dgm:t>
        <a:bodyPr/>
        <a:lstStyle/>
        <a:p>
          <a:endParaRPr lang="el-GR" sz="1800"/>
        </a:p>
      </dgm:t>
    </dgm:pt>
    <dgm:pt modelId="{829E69DD-3795-43A1-AE1A-D2CA0462FFB9}">
      <dgm:prSet phldrT="[Text]" custT="1"/>
      <dgm:spPr/>
      <dgm:t>
        <a:bodyPr/>
        <a:lstStyle/>
        <a:p>
          <a:r>
            <a:rPr lang="en-US" sz="2800" dirty="0" smtClean="0"/>
            <a:t>66%</a:t>
          </a:r>
          <a:endParaRPr lang="el-GR" sz="2800" dirty="0"/>
        </a:p>
      </dgm:t>
    </dgm:pt>
    <dgm:pt modelId="{65B0924C-C714-4581-8A13-65E020E8EAF4}" type="parTrans" cxnId="{B3728714-3C47-44EE-A5A6-D87D9957AD85}">
      <dgm:prSet/>
      <dgm:spPr/>
      <dgm:t>
        <a:bodyPr/>
        <a:lstStyle/>
        <a:p>
          <a:endParaRPr lang="el-GR" sz="1800"/>
        </a:p>
      </dgm:t>
    </dgm:pt>
    <dgm:pt modelId="{50110303-9902-4066-A892-66C44A65533A}" type="sibTrans" cxnId="{B3728714-3C47-44EE-A5A6-D87D9957AD85}">
      <dgm:prSet/>
      <dgm:spPr/>
      <dgm:t>
        <a:bodyPr/>
        <a:lstStyle/>
        <a:p>
          <a:endParaRPr lang="el-GR" sz="1800"/>
        </a:p>
      </dgm:t>
    </dgm:pt>
    <dgm:pt modelId="{36F1BEE8-9236-43DA-AB2C-50011A25F6B7}">
      <dgm:prSet phldrT="[Text]" custT="1"/>
      <dgm:spPr/>
      <dgm:t>
        <a:bodyPr/>
        <a:lstStyle/>
        <a:p>
          <a:r>
            <a:rPr lang="el-GR" sz="2000" dirty="0" smtClean="0"/>
            <a:t>Συνέργεια από κοινού Προμηθευτή - Λιανέμπορου</a:t>
          </a:r>
          <a:endParaRPr lang="el-GR" sz="2000" dirty="0"/>
        </a:p>
      </dgm:t>
    </dgm:pt>
    <dgm:pt modelId="{BCA2BECC-B1D2-48CF-8E8B-0C8AED6195D9}" type="parTrans" cxnId="{1C99AE3F-40B6-4226-A46D-E3AEF8AB1F0F}">
      <dgm:prSet/>
      <dgm:spPr/>
      <dgm:t>
        <a:bodyPr/>
        <a:lstStyle/>
        <a:p>
          <a:endParaRPr lang="el-GR" sz="1800"/>
        </a:p>
      </dgm:t>
    </dgm:pt>
    <dgm:pt modelId="{375F5372-944D-4DC3-BD37-44421A1B0197}" type="sibTrans" cxnId="{1C99AE3F-40B6-4226-A46D-E3AEF8AB1F0F}">
      <dgm:prSet/>
      <dgm:spPr/>
      <dgm:t>
        <a:bodyPr/>
        <a:lstStyle/>
        <a:p>
          <a:endParaRPr lang="el-GR" sz="1800"/>
        </a:p>
      </dgm:t>
    </dgm:pt>
    <dgm:pt modelId="{5A99F107-12AF-402D-A005-DF272F518F5D}" type="pres">
      <dgm:prSet presAssocID="{7E7E04C1-400D-4915-B914-CB774EB981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8C9F468-4868-42FC-BB72-B582CA0E3DF2}" type="pres">
      <dgm:prSet presAssocID="{2658040B-7433-45A8-B007-DB99A99C59F6}" presName="compositeNode" presStyleCnt="0">
        <dgm:presLayoutVars>
          <dgm:bulletEnabled val="1"/>
        </dgm:presLayoutVars>
      </dgm:prSet>
      <dgm:spPr/>
    </dgm:pt>
    <dgm:pt modelId="{078C9F82-E6E5-400C-9CFF-9FB1B26E3952}" type="pres">
      <dgm:prSet presAssocID="{2658040B-7433-45A8-B007-DB99A99C59F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175"/>
      </dgm:spPr>
      <dgm:t>
        <a:bodyPr/>
        <a:lstStyle/>
        <a:p>
          <a:endParaRPr lang="el-GR"/>
        </a:p>
      </dgm:t>
    </dgm:pt>
    <dgm:pt modelId="{DA882E96-9696-4A45-931F-4EADA5A0798D}" type="pres">
      <dgm:prSet presAssocID="{2658040B-7433-45A8-B007-DB99A99C59F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612039-51F7-44FE-BADD-8E47CE7660DA}" type="pres">
      <dgm:prSet presAssocID="{2658040B-7433-45A8-B007-DB99A99C59F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22114C-A9CE-49CE-B5C1-4930038D5358}" type="pres">
      <dgm:prSet presAssocID="{A0CEF344-5B44-46AD-A948-4875079DEF44}" presName="sibTrans" presStyleCnt="0"/>
      <dgm:spPr/>
    </dgm:pt>
    <dgm:pt modelId="{D9C7704E-833A-474E-95CF-2DF0A3999529}" type="pres">
      <dgm:prSet presAssocID="{BA87E7A0-F54D-4CB8-8882-4CC18D050F02}" presName="compositeNode" presStyleCnt="0">
        <dgm:presLayoutVars>
          <dgm:bulletEnabled val="1"/>
        </dgm:presLayoutVars>
      </dgm:prSet>
      <dgm:spPr/>
    </dgm:pt>
    <dgm:pt modelId="{53057BE1-98BA-4BAC-ACD7-441A4F2020A0}" type="pres">
      <dgm:prSet presAssocID="{BA87E7A0-F54D-4CB8-8882-4CC18D050F0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175"/>
      </dgm:spPr>
      <dgm:t>
        <a:bodyPr/>
        <a:lstStyle/>
        <a:p>
          <a:endParaRPr lang="el-GR"/>
        </a:p>
      </dgm:t>
    </dgm:pt>
    <dgm:pt modelId="{5BECFE79-6722-4692-B524-517F3BCED000}" type="pres">
      <dgm:prSet presAssocID="{BA87E7A0-F54D-4CB8-8882-4CC18D050F0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F842D5-233A-4684-8995-F42FA95FEC5F}" type="pres">
      <dgm:prSet presAssocID="{BA87E7A0-F54D-4CB8-8882-4CC18D050F0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A486BA-50CB-4345-A687-EDD013266EE1}" type="pres">
      <dgm:prSet presAssocID="{7624B351-1542-4AFD-8340-807DD4830D71}" presName="sibTrans" presStyleCnt="0"/>
      <dgm:spPr/>
    </dgm:pt>
    <dgm:pt modelId="{8003E1B0-8359-45CE-8696-8DFCE8332404}" type="pres">
      <dgm:prSet presAssocID="{829E69DD-3795-43A1-AE1A-D2CA0462FFB9}" presName="compositeNode" presStyleCnt="0">
        <dgm:presLayoutVars>
          <dgm:bulletEnabled val="1"/>
        </dgm:presLayoutVars>
      </dgm:prSet>
      <dgm:spPr/>
    </dgm:pt>
    <dgm:pt modelId="{04BE46F3-E956-4EC3-B84B-A4B3369B4CF1}" type="pres">
      <dgm:prSet presAssocID="{829E69DD-3795-43A1-AE1A-D2CA0462FFB9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175"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71FDDA4C-DB44-4A4A-8B68-BAF2ACE29E92}" type="pres">
      <dgm:prSet presAssocID="{829E69DD-3795-43A1-AE1A-D2CA0462FFB9}" presName="childNode" presStyleLbl="node1" presStyleIdx="2" presStyleCnt="3" custScaleX="1026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65D9E5-1E63-4C40-9A92-1D80B180DC69}" type="pres">
      <dgm:prSet presAssocID="{829E69DD-3795-43A1-AE1A-D2CA0462FFB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605279B-589F-4667-AB32-AF50B258088D}" srcId="{7E7E04C1-400D-4915-B914-CB774EB98191}" destId="{BA87E7A0-F54D-4CB8-8882-4CC18D050F02}" srcOrd="1" destOrd="0" parTransId="{ECE7B2BD-F9C6-418E-839E-A9F47753FC8E}" sibTransId="{7624B351-1542-4AFD-8340-807DD4830D71}"/>
    <dgm:cxn modelId="{1C99AE3F-40B6-4226-A46D-E3AEF8AB1F0F}" srcId="{829E69DD-3795-43A1-AE1A-D2CA0462FFB9}" destId="{36F1BEE8-9236-43DA-AB2C-50011A25F6B7}" srcOrd="0" destOrd="0" parTransId="{BCA2BECC-B1D2-48CF-8E8B-0C8AED6195D9}" sibTransId="{375F5372-944D-4DC3-BD37-44421A1B0197}"/>
    <dgm:cxn modelId="{CEE6275E-1069-41BD-8884-9F43532B9E44}" srcId="{BA87E7A0-F54D-4CB8-8882-4CC18D050F02}" destId="{A2C141C8-261E-457C-A389-DC8A76E7E396}" srcOrd="0" destOrd="0" parTransId="{606AE977-B2BE-451F-A57F-E057D680FBBF}" sibTransId="{A5D4DDA2-04FF-4B17-B434-6A9FBEE2E527}"/>
    <dgm:cxn modelId="{598BD113-7E57-4704-8DD8-19C3BE7D00DF}" type="presOf" srcId="{829E69DD-3795-43A1-AE1A-D2CA0462FFB9}" destId="{1E65D9E5-1E63-4C40-9A92-1D80B180DC69}" srcOrd="0" destOrd="0" presId="urn:microsoft.com/office/officeart/2005/8/layout/hList2"/>
    <dgm:cxn modelId="{BF09C078-2EFB-431C-BC16-4869971312AE}" type="presOf" srcId="{A2C141C8-261E-457C-A389-DC8A76E7E396}" destId="{5BECFE79-6722-4692-B524-517F3BCED000}" srcOrd="0" destOrd="0" presId="urn:microsoft.com/office/officeart/2005/8/layout/hList2"/>
    <dgm:cxn modelId="{A6745B8A-574F-416F-9CF0-93DC2A712A7E}" type="presOf" srcId="{BA87E7A0-F54D-4CB8-8882-4CC18D050F02}" destId="{9AF842D5-233A-4684-8995-F42FA95FEC5F}" srcOrd="0" destOrd="0" presId="urn:microsoft.com/office/officeart/2005/8/layout/hList2"/>
    <dgm:cxn modelId="{B3728714-3C47-44EE-A5A6-D87D9957AD85}" srcId="{7E7E04C1-400D-4915-B914-CB774EB98191}" destId="{829E69DD-3795-43A1-AE1A-D2CA0462FFB9}" srcOrd="2" destOrd="0" parTransId="{65B0924C-C714-4581-8A13-65E020E8EAF4}" sibTransId="{50110303-9902-4066-A892-66C44A65533A}"/>
    <dgm:cxn modelId="{E37EFF5C-70A8-4B2D-8808-8B8EC494298A}" type="presOf" srcId="{7E7E04C1-400D-4915-B914-CB774EB98191}" destId="{5A99F107-12AF-402D-A005-DF272F518F5D}" srcOrd="0" destOrd="0" presId="urn:microsoft.com/office/officeart/2005/8/layout/hList2"/>
    <dgm:cxn modelId="{BF5DAD4A-7A19-4625-9807-C44E343B430C}" srcId="{7E7E04C1-400D-4915-B914-CB774EB98191}" destId="{2658040B-7433-45A8-B007-DB99A99C59F6}" srcOrd="0" destOrd="0" parTransId="{85B3BC0A-19EF-47D5-ACD8-27C77765B80D}" sibTransId="{A0CEF344-5B44-46AD-A948-4875079DEF44}"/>
    <dgm:cxn modelId="{DE53D631-41EE-45B8-BA32-C79CEC320CCB}" type="presOf" srcId="{36F1BEE8-9236-43DA-AB2C-50011A25F6B7}" destId="{71FDDA4C-DB44-4A4A-8B68-BAF2ACE29E92}" srcOrd="0" destOrd="0" presId="urn:microsoft.com/office/officeart/2005/8/layout/hList2"/>
    <dgm:cxn modelId="{06A14C09-4A5F-45EA-8EDB-5F9F9A1C62F4}" srcId="{2658040B-7433-45A8-B007-DB99A99C59F6}" destId="{1FB0CE92-D8A2-4437-95C2-95DE4533B9FF}" srcOrd="0" destOrd="0" parTransId="{B443C070-E497-4995-B891-AE44CDA71380}" sibTransId="{A0B70816-0D4F-41FD-B71A-F5A81CE69563}"/>
    <dgm:cxn modelId="{F20CDBBF-6171-4020-B479-4444F0B3F777}" type="presOf" srcId="{2658040B-7433-45A8-B007-DB99A99C59F6}" destId="{B8612039-51F7-44FE-BADD-8E47CE7660DA}" srcOrd="0" destOrd="0" presId="urn:microsoft.com/office/officeart/2005/8/layout/hList2"/>
    <dgm:cxn modelId="{6724DE48-7523-434D-973F-3FD0A0735AB3}" type="presOf" srcId="{1FB0CE92-D8A2-4437-95C2-95DE4533B9FF}" destId="{DA882E96-9696-4A45-931F-4EADA5A0798D}" srcOrd="0" destOrd="0" presId="urn:microsoft.com/office/officeart/2005/8/layout/hList2"/>
    <dgm:cxn modelId="{0B936E2A-D181-4749-8CA0-D5995EEED9C3}" type="presParOf" srcId="{5A99F107-12AF-402D-A005-DF272F518F5D}" destId="{E8C9F468-4868-42FC-BB72-B582CA0E3DF2}" srcOrd="0" destOrd="0" presId="urn:microsoft.com/office/officeart/2005/8/layout/hList2"/>
    <dgm:cxn modelId="{A919CE63-2B04-4700-8CCF-5B654C9B7F16}" type="presParOf" srcId="{E8C9F468-4868-42FC-BB72-B582CA0E3DF2}" destId="{078C9F82-E6E5-400C-9CFF-9FB1B26E3952}" srcOrd="0" destOrd="0" presId="urn:microsoft.com/office/officeart/2005/8/layout/hList2"/>
    <dgm:cxn modelId="{7D543821-FB92-41D3-8BD6-DF0D09467F13}" type="presParOf" srcId="{E8C9F468-4868-42FC-BB72-B582CA0E3DF2}" destId="{DA882E96-9696-4A45-931F-4EADA5A0798D}" srcOrd="1" destOrd="0" presId="urn:microsoft.com/office/officeart/2005/8/layout/hList2"/>
    <dgm:cxn modelId="{C0D44CAE-B150-4D02-AEDB-B881C0C4B8D6}" type="presParOf" srcId="{E8C9F468-4868-42FC-BB72-B582CA0E3DF2}" destId="{B8612039-51F7-44FE-BADD-8E47CE7660DA}" srcOrd="2" destOrd="0" presId="urn:microsoft.com/office/officeart/2005/8/layout/hList2"/>
    <dgm:cxn modelId="{495D0260-7266-4BC9-8654-F11B9E5A6480}" type="presParOf" srcId="{5A99F107-12AF-402D-A005-DF272F518F5D}" destId="{7222114C-A9CE-49CE-B5C1-4930038D5358}" srcOrd="1" destOrd="0" presId="urn:microsoft.com/office/officeart/2005/8/layout/hList2"/>
    <dgm:cxn modelId="{02B439F4-BAEE-4030-9F95-4E794A3CE972}" type="presParOf" srcId="{5A99F107-12AF-402D-A005-DF272F518F5D}" destId="{D9C7704E-833A-474E-95CF-2DF0A3999529}" srcOrd="2" destOrd="0" presId="urn:microsoft.com/office/officeart/2005/8/layout/hList2"/>
    <dgm:cxn modelId="{1046A1C1-A90C-4AF9-9C38-54D0688C034C}" type="presParOf" srcId="{D9C7704E-833A-474E-95CF-2DF0A3999529}" destId="{53057BE1-98BA-4BAC-ACD7-441A4F2020A0}" srcOrd="0" destOrd="0" presId="urn:microsoft.com/office/officeart/2005/8/layout/hList2"/>
    <dgm:cxn modelId="{2BC8027F-E74D-4D98-AD7A-495B152BECBE}" type="presParOf" srcId="{D9C7704E-833A-474E-95CF-2DF0A3999529}" destId="{5BECFE79-6722-4692-B524-517F3BCED000}" srcOrd="1" destOrd="0" presId="urn:microsoft.com/office/officeart/2005/8/layout/hList2"/>
    <dgm:cxn modelId="{E1414D61-7F59-42A1-BB48-8FDCA25333C8}" type="presParOf" srcId="{D9C7704E-833A-474E-95CF-2DF0A3999529}" destId="{9AF842D5-233A-4684-8995-F42FA95FEC5F}" srcOrd="2" destOrd="0" presId="urn:microsoft.com/office/officeart/2005/8/layout/hList2"/>
    <dgm:cxn modelId="{C8D4FC80-18BA-4F46-945F-A615E3201536}" type="presParOf" srcId="{5A99F107-12AF-402D-A005-DF272F518F5D}" destId="{03A486BA-50CB-4345-A687-EDD013266EE1}" srcOrd="3" destOrd="0" presId="urn:microsoft.com/office/officeart/2005/8/layout/hList2"/>
    <dgm:cxn modelId="{2832ED23-6B03-4069-90B9-80E39CCE8F37}" type="presParOf" srcId="{5A99F107-12AF-402D-A005-DF272F518F5D}" destId="{8003E1B0-8359-45CE-8696-8DFCE8332404}" srcOrd="4" destOrd="0" presId="urn:microsoft.com/office/officeart/2005/8/layout/hList2"/>
    <dgm:cxn modelId="{09F1AAB5-25D7-4853-95A6-68C808E0E3F0}" type="presParOf" srcId="{8003E1B0-8359-45CE-8696-8DFCE8332404}" destId="{04BE46F3-E956-4EC3-B84B-A4B3369B4CF1}" srcOrd="0" destOrd="0" presId="urn:microsoft.com/office/officeart/2005/8/layout/hList2"/>
    <dgm:cxn modelId="{025774B0-0617-460D-B25B-30564B7607A9}" type="presParOf" srcId="{8003E1B0-8359-45CE-8696-8DFCE8332404}" destId="{71FDDA4C-DB44-4A4A-8B68-BAF2ACE29E92}" srcOrd="1" destOrd="0" presId="urn:microsoft.com/office/officeart/2005/8/layout/hList2"/>
    <dgm:cxn modelId="{41D11F7C-6D60-4F55-88CB-6485D4FF8272}" type="presParOf" srcId="{8003E1B0-8359-45CE-8696-8DFCE8332404}" destId="{1E65D9E5-1E63-4C40-9A92-1D80B180DC6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E04C1-400D-4915-B914-CB774EB9819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58040B-7433-45A8-B007-DB99A99C59F6}">
      <dgm:prSet phldrT="[Text]" custT="1"/>
      <dgm:spPr/>
      <dgm:t>
        <a:bodyPr/>
        <a:lstStyle/>
        <a:p>
          <a:r>
            <a:rPr lang="en-US" sz="2800" dirty="0" smtClean="0"/>
            <a:t>100%</a:t>
          </a:r>
          <a:endParaRPr lang="el-GR" sz="2800" dirty="0"/>
        </a:p>
      </dgm:t>
    </dgm:pt>
    <dgm:pt modelId="{85B3BC0A-19EF-47D5-ACD8-27C77765B80D}" type="parTrans" cxnId="{BF5DAD4A-7A19-4625-9807-C44E343B430C}">
      <dgm:prSet/>
      <dgm:spPr/>
      <dgm:t>
        <a:bodyPr/>
        <a:lstStyle/>
        <a:p>
          <a:endParaRPr lang="el-GR" sz="1800"/>
        </a:p>
      </dgm:t>
    </dgm:pt>
    <dgm:pt modelId="{A0CEF344-5B44-46AD-A948-4875079DEF44}" type="sibTrans" cxnId="{BF5DAD4A-7A19-4625-9807-C44E343B430C}">
      <dgm:prSet/>
      <dgm:spPr/>
      <dgm:t>
        <a:bodyPr/>
        <a:lstStyle/>
        <a:p>
          <a:endParaRPr lang="el-GR" sz="1800"/>
        </a:p>
      </dgm:t>
    </dgm:pt>
    <dgm:pt modelId="{1FB0CE92-D8A2-4437-95C2-95DE4533B9FF}">
      <dgm:prSet phldrT="[Text]" custT="1"/>
      <dgm:spPr/>
      <dgm:t>
        <a:bodyPr/>
        <a:lstStyle/>
        <a:p>
          <a:r>
            <a:rPr lang="el-GR" sz="2000" dirty="0" smtClean="0"/>
            <a:t>Μεμονωμένα Δρομολόγια Προμηθευτή – Επιστροφή Κενό Φορτηγό</a:t>
          </a:r>
          <a:endParaRPr lang="el-GR" sz="2000" dirty="0"/>
        </a:p>
      </dgm:t>
    </dgm:pt>
    <dgm:pt modelId="{B443C070-E497-4995-B891-AE44CDA71380}" type="parTrans" cxnId="{06A14C09-4A5F-45EA-8EDB-5F9F9A1C62F4}">
      <dgm:prSet/>
      <dgm:spPr/>
      <dgm:t>
        <a:bodyPr/>
        <a:lstStyle/>
        <a:p>
          <a:endParaRPr lang="el-GR" sz="1800"/>
        </a:p>
      </dgm:t>
    </dgm:pt>
    <dgm:pt modelId="{A0B70816-0D4F-41FD-B71A-F5A81CE69563}" type="sibTrans" cxnId="{06A14C09-4A5F-45EA-8EDB-5F9F9A1C62F4}">
      <dgm:prSet/>
      <dgm:spPr/>
      <dgm:t>
        <a:bodyPr/>
        <a:lstStyle/>
        <a:p>
          <a:endParaRPr lang="el-GR" sz="1800"/>
        </a:p>
      </dgm:t>
    </dgm:pt>
    <dgm:pt modelId="{BA87E7A0-F54D-4CB8-8882-4CC18D050F02}">
      <dgm:prSet phldrT="[Text]" custT="1"/>
      <dgm:spPr/>
      <dgm:t>
        <a:bodyPr/>
        <a:lstStyle/>
        <a:p>
          <a:r>
            <a:rPr lang="el-GR" sz="2800" dirty="0" smtClean="0"/>
            <a:t>71</a:t>
          </a:r>
          <a:r>
            <a:rPr lang="en-US" sz="2800" dirty="0" smtClean="0"/>
            <a:t>%</a:t>
          </a:r>
          <a:endParaRPr lang="el-GR" sz="2800" dirty="0"/>
        </a:p>
      </dgm:t>
    </dgm:pt>
    <dgm:pt modelId="{ECE7B2BD-F9C6-418E-839E-A9F47753FC8E}" type="parTrans" cxnId="{9605279B-589F-4667-AB32-AF50B258088D}">
      <dgm:prSet/>
      <dgm:spPr/>
      <dgm:t>
        <a:bodyPr/>
        <a:lstStyle/>
        <a:p>
          <a:endParaRPr lang="el-GR" sz="1800"/>
        </a:p>
      </dgm:t>
    </dgm:pt>
    <dgm:pt modelId="{7624B351-1542-4AFD-8340-807DD4830D71}" type="sibTrans" cxnId="{9605279B-589F-4667-AB32-AF50B258088D}">
      <dgm:prSet/>
      <dgm:spPr/>
      <dgm:t>
        <a:bodyPr/>
        <a:lstStyle/>
        <a:p>
          <a:endParaRPr lang="el-GR" sz="1800"/>
        </a:p>
      </dgm:t>
    </dgm:pt>
    <dgm:pt modelId="{A2C141C8-261E-457C-A389-DC8A76E7E396}">
      <dgm:prSet phldrT="[Text]" custT="1"/>
      <dgm:spPr/>
      <dgm:t>
        <a:bodyPr/>
        <a:lstStyle/>
        <a:p>
          <a:r>
            <a:rPr lang="el-GR" sz="2000" dirty="0" smtClean="0"/>
            <a:t>Συνέργεια μέσω κοινής μεταφορικής</a:t>
          </a:r>
          <a:endParaRPr lang="el-GR" sz="2000" dirty="0"/>
        </a:p>
      </dgm:t>
    </dgm:pt>
    <dgm:pt modelId="{606AE977-B2BE-451F-A57F-E057D680FBBF}" type="parTrans" cxnId="{CEE6275E-1069-41BD-8884-9F43532B9E44}">
      <dgm:prSet/>
      <dgm:spPr/>
      <dgm:t>
        <a:bodyPr/>
        <a:lstStyle/>
        <a:p>
          <a:endParaRPr lang="el-GR" sz="1800"/>
        </a:p>
      </dgm:t>
    </dgm:pt>
    <dgm:pt modelId="{A5D4DDA2-04FF-4B17-B434-6A9FBEE2E527}" type="sibTrans" cxnId="{CEE6275E-1069-41BD-8884-9F43532B9E44}">
      <dgm:prSet/>
      <dgm:spPr/>
      <dgm:t>
        <a:bodyPr/>
        <a:lstStyle/>
        <a:p>
          <a:endParaRPr lang="el-GR" sz="1800"/>
        </a:p>
      </dgm:t>
    </dgm:pt>
    <dgm:pt modelId="{829E69DD-3795-43A1-AE1A-D2CA0462FFB9}">
      <dgm:prSet phldrT="[Text]" custT="1"/>
      <dgm:spPr/>
      <dgm:t>
        <a:bodyPr/>
        <a:lstStyle/>
        <a:p>
          <a:r>
            <a:rPr lang="en-US" sz="2800" dirty="0" smtClean="0"/>
            <a:t>6</a:t>
          </a:r>
          <a:r>
            <a:rPr lang="el-GR" sz="2800" dirty="0" smtClean="0"/>
            <a:t>0</a:t>
          </a:r>
          <a:r>
            <a:rPr lang="en-US" sz="2800" dirty="0" smtClean="0"/>
            <a:t>%</a:t>
          </a:r>
          <a:endParaRPr lang="el-GR" sz="2800" dirty="0"/>
        </a:p>
      </dgm:t>
    </dgm:pt>
    <dgm:pt modelId="{65B0924C-C714-4581-8A13-65E020E8EAF4}" type="parTrans" cxnId="{B3728714-3C47-44EE-A5A6-D87D9957AD85}">
      <dgm:prSet/>
      <dgm:spPr/>
      <dgm:t>
        <a:bodyPr/>
        <a:lstStyle/>
        <a:p>
          <a:endParaRPr lang="el-GR" sz="1800"/>
        </a:p>
      </dgm:t>
    </dgm:pt>
    <dgm:pt modelId="{50110303-9902-4066-A892-66C44A65533A}" type="sibTrans" cxnId="{B3728714-3C47-44EE-A5A6-D87D9957AD85}">
      <dgm:prSet/>
      <dgm:spPr/>
      <dgm:t>
        <a:bodyPr/>
        <a:lstStyle/>
        <a:p>
          <a:endParaRPr lang="el-GR" sz="1800"/>
        </a:p>
      </dgm:t>
    </dgm:pt>
    <dgm:pt modelId="{36F1BEE8-9236-43DA-AB2C-50011A25F6B7}">
      <dgm:prSet phldrT="[Text]" custT="1"/>
      <dgm:spPr/>
      <dgm:t>
        <a:bodyPr/>
        <a:lstStyle/>
        <a:p>
          <a:r>
            <a:rPr lang="el-GR" sz="2000" dirty="0" smtClean="0"/>
            <a:t>Συνέργεια από κοινού Προμηθευτή - Λιανέμπορου</a:t>
          </a:r>
          <a:endParaRPr lang="el-GR" sz="2000" dirty="0"/>
        </a:p>
      </dgm:t>
    </dgm:pt>
    <dgm:pt modelId="{BCA2BECC-B1D2-48CF-8E8B-0C8AED6195D9}" type="parTrans" cxnId="{1C99AE3F-40B6-4226-A46D-E3AEF8AB1F0F}">
      <dgm:prSet/>
      <dgm:spPr/>
      <dgm:t>
        <a:bodyPr/>
        <a:lstStyle/>
        <a:p>
          <a:endParaRPr lang="el-GR" sz="1800"/>
        </a:p>
      </dgm:t>
    </dgm:pt>
    <dgm:pt modelId="{375F5372-944D-4DC3-BD37-44421A1B0197}" type="sibTrans" cxnId="{1C99AE3F-40B6-4226-A46D-E3AEF8AB1F0F}">
      <dgm:prSet/>
      <dgm:spPr/>
      <dgm:t>
        <a:bodyPr/>
        <a:lstStyle/>
        <a:p>
          <a:endParaRPr lang="el-GR" sz="1800"/>
        </a:p>
      </dgm:t>
    </dgm:pt>
    <dgm:pt modelId="{5A99F107-12AF-402D-A005-DF272F518F5D}" type="pres">
      <dgm:prSet presAssocID="{7E7E04C1-400D-4915-B914-CB774EB981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8C9F468-4868-42FC-BB72-B582CA0E3DF2}" type="pres">
      <dgm:prSet presAssocID="{2658040B-7433-45A8-B007-DB99A99C59F6}" presName="compositeNode" presStyleCnt="0">
        <dgm:presLayoutVars>
          <dgm:bulletEnabled val="1"/>
        </dgm:presLayoutVars>
      </dgm:prSet>
      <dgm:spPr/>
    </dgm:pt>
    <dgm:pt modelId="{078C9F82-E6E5-400C-9CFF-9FB1B26E3952}" type="pres">
      <dgm:prSet presAssocID="{2658040B-7433-45A8-B007-DB99A99C59F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175"/>
      </dgm:spPr>
      <dgm:t>
        <a:bodyPr/>
        <a:lstStyle/>
        <a:p>
          <a:endParaRPr lang="el-GR"/>
        </a:p>
      </dgm:t>
    </dgm:pt>
    <dgm:pt modelId="{DA882E96-9696-4A45-931F-4EADA5A0798D}" type="pres">
      <dgm:prSet presAssocID="{2658040B-7433-45A8-B007-DB99A99C59F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612039-51F7-44FE-BADD-8E47CE7660DA}" type="pres">
      <dgm:prSet presAssocID="{2658040B-7433-45A8-B007-DB99A99C59F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22114C-A9CE-49CE-B5C1-4930038D5358}" type="pres">
      <dgm:prSet presAssocID="{A0CEF344-5B44-46AD-A948-4875079DEF44}" presName="sibTrans" presStyleCnt="0"/>
      <dgm:spPr/>
    </dgm:pt>
    <dgm:pt modelId="{D9C7704E-833A-474E-95CF-2DF0A3999529}" type="pres">
      <dgm:prSet presAssocID="{BA87E7A0-F54D-4CB8-8882-4CC18D050F02}" presName="compositeNode" presStyleCnt="0">
        <dgm:presLayoutVars>
          <dgm:bulletEnabled val="1"/>
        </dgm:presLayoutVars>
      </dgm:prSet>
      <dgm:spPr/>
    </dgm:pt>
    <dgm:pt modelId="{53057BE1-98BA-4BAC-ACD7-441A4F2020A0}" type="pres">
      <dgm:prSet presAssocID="{BA87E7A0-F54D-4CB8-8882-4CC18D050F0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175"/>
      </dgm:spPr>
      <dgm:t>
        <a:bodyPr/>
        <a:lstStyle/>
        <a:p>
          <a:endParaRPr lang="el-GR"/>
        </a:p>
      </dgm:t>
    </dgm:pt>
    <dgm:pt modelId="{5BECFE79-6722-4692-B524-517F3BCED000}" type="pres">
      <dgm:prSet presAssocID="{BA87E7A0-F54D-4CB8-8882-4CC18D050F0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F842D5-233A-4684-8995-F42FA95FEC5F}" type="pres">
      <dgm:prSet presAssocID="{BA87E7A0-F54D-4CB8-8882-4CC18D050F0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A486BA-50CB-4345-A687-EDD013266EE1}" type="pres">
      <dgm:prSet presAssocID="{7624B351-1542-4AFD-8340-807DD4830D71}" presName="sibTrans" presStyleCnt="0"/>
      <dgm:spPr/>
    </dgm:pt>
    <dgm:pt modelId="{8003E1B0-8359-45CE-8696-8DFCE8332404}" type="pres">
      <dgm:prSet presAssocID="{829E69DD-3795-43A1-AE1A-D2CA0462FFB9}" presName="compositeNode" presStyleCnt="0">
        <dgm:presLayoutVars>
          <dgm:bulletEnabled val="1"/>
        </dgm:presLayoutVars>
      </dgm:prSet>
      <dgm:spPr/>
    </dgm:pt>
    <dgm:pt modelId="{04BE46F3-E956-4EC3-B84B-A4B3369B4CF1}" type="pres">
      <dgm:prSet presAssocID="{829E69DD-3795-43A1-AE1A-D2CA0462FFB9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175"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71FDDA4C-DB44-4A4A-8B68-BAF2ACE29E92}" type="pres">
      <dgm:prSet presAssocID="{829E69DD-3795-43A1-AE1A-D2CA0462FFB9}" presName="childNode" presStyleLbl="node1" presStyleIdx="2" presStyleCnt="3" custScaleX="1026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65D9E5-1E63-4C40-9A92-1D80B180DC69}" type="pres">
      <dgm:prSet presAssocID="{829E69DD-3795-43A1-AE1A-D2CA0462FFB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605279B-589F-4667-AB32-AF50B258088D}" srcId="{7E7E04C1-400D-4915-B914-CB774EB98191}" destId="{BA87E7A0-F54D-4CB8-8882-4CC18D050F02}" srcOrd="1" destOrd="0" parTransId="{ECE7B2BD-F9C6-418E-839E-A9F47753FC8E}" sibTransId="{7624B351-1542-4AFD-8340-807DD4830D71}"/>
    <dgm:cxn modelId="{1C99AE3F-40B6-4226-A46D-E3AEF8AB1F0F}" srcId="{829E69DD-3795-43A1-AE1A-D2CA0462FFB9}" destId="{36F1BEE8-9236-43DA-AB2C-50011A25F6B7}" srcOrd="0" destOrd="0" parTransId="{BCA2BECC-B1D2-48CF-8E8B-0C8AED6195D9}" sibTransId="{375F5372-944D-4DC3-BD37-44421A1B0197}"/>
    <dgm:cxn modelId="{13D2694D-D49D-4FBC-B2FD-F9D86314EF66}" type="presOf" srcId="{2658040B-7433-45A8-B007-DB99A99C59F6}" destId="{B8612039-51F7-44FE-BADD-8E47CE7660DA}" srcOrd="0" destOrd="0" presId="urn:microsoft.com/office/officeart/2005/8/layout/hList2"/>
    <dgm:cxn modelId="{E04FEF47-EFD1-4D49-87FD-14E22C356A1F}" type="presOf" srcId="{36F1BEE8-9236-43DA-AB2C-50011A25F6B7}" destId="{71FDDA4C-DB44-4A4A-8B68-BAF2ACE29E92}" srcOrd="0" destOrd="0" presId="urn:microsoft.com/office/officeart/2005/8/layout/hList2"/>
    <dgm:cxn modelId="{CEE6275E-1069-41BD-8884-9F43532B9E44}" srcId="{BA87E7A0-F54D-4CB8-8882-4CC18D050F02}" destId="{A2C141C8-261E-457C-A389-DC8A76E7E396}" srcOrd="0" destOrd="0" parTransId="{606AE977-B2BE-451F-A57F-E057D680FBBF}" sibTransId="{A5D4DDA2-04FF-4B17-B434-6A9FBEE2E527}"/>
    <dgm:cxn modelId="{9EA00E4E-4BE7-4B13-91C8-7786F4F236CC}" type="presOf" srcId="{A2C141C8-261E-457C-A389-DC8A76E7E396}" destId="{5BECFE79-6722-4692-B524-517F3BCED000}" srcOrd="0" destOrd="0" presId="urn:microsoft.com/office/officeart/2005/8/layout/hList2"/>
    <dgm:cxn modelId="{B3728714-3C47-44EE-A5A6-D87D9957AD85}" srcId="{7E7E04C1-400D-4915-B914-CB774EB98191}" destId="{829E69DD-3795-43A1-AE1A-D2CA0462FFB9}" srcOrd="2" destOrd="0" parTransId="{65B0924C-C714-4581-8A13-65E020E8EAF4}" sibTransId="{50110303-9902-4066-A892-66C44A65533A}"/>
    <dgm:cxn modelId="{BF5DAD4A-7A19-4625-9807-C44E343B430C}" srcId="{7E7E04C1-400D-4915-B914-CB774EB98191}" destId="{2658040B-7433-45A8-B007-DB99A99C59F6}" srcOrd="0" destOrd="0" parTransId="{85B3BC0A-19EF-47D5-ACD8-27C77765B80D}" sibTransId="{A0CEF344-5B44-46AD-A948-4875079DEF44}"/>
    <dgm:cxn modelId="{10A34BDB-091B-40A7-AED5-DE949C958DB6}" type="presOf" srcId="{829E69DD-3795-43A1-AE1A-D2CA0462FFB9}" destId="{1E65D9E5-1E63-4C40-9A92-1D80B180DC69}" srcOrd="0" destOrd="0" presId="urn:microsoft.com/office/officeart/2005/8/layout/hList2"/>
    <dgm:cxn modelId="{06A14C09-4A5F-45EA-8EDB-5F9F9A1C62F4}" srcId="{2658040B-7433-45A8-B007-DB99A99C59F6}" destId="{1FB0CE92-D8A2-4437-95C2-95DE4533B9FF}" srcOrd="0" destOrd="0" parTransId="{B443C070-E497-4995-B891-AE44CDA71380}" sibTransId="{A0B70816-0D4F-41FD-B71A-F5A81CE69563}"/>
    <dgm:cxn modelId="{CA71A6A2-8065-476B-8A0F-7DE4DC136F13}" type="presOf" srcId="{7E7E04C1-400D-4915-B914-CB774EB98191}" destId="{5A99F107-12AF-402D-A005-DF272F518F5D}" srcOrd="0" destOrd="0" presId="urn:microsoft.com/office/officeart/2005/8/layout/hList2"/>
    <dgm:cxn modelId="{D7175581-2B25-4B45-B72E-9A27DA15036E}" type="presOf" srcId="{BA87E7A0-F54D-4CB8-8882-4CC18D050F02}" destId="{9AF842D5-233A-4684-8995-F42FA95FEC5F}" srcOrd="0" destOrd="0" presId="urn:microsoft.com/office/officeart/2005/8/layout/hList2"/>
    <dgm:cxn modelId="{40D9216D-68BC-4A97-89B5-AFF7B97D30B0}" type="presOf" srcId="{1FB0CE92-D8A2-4437-95C2-95DE4533B9FF}" destId="{DA882E96-9696-4A45-931F-4EADA5A0798D}" srcOrd="0" destOrd="0" presId="urn:microsoft.com/office/officeart/2005/8/layout/hList2"/>
    <dgm:cxn modelId="{533BC985-1350-4332-99A1-6FF80815CC95}" type="presParOf" srcId="{5A99F107-12AF-402D-A005-DF272F518F5D}" destId="{E8C9F468-4868-42FC-BB72-B582CA0E3DF2}" srcOrd="0" destOrd="0" presId="urn:microsoft.com/office/officeart/2005/8/layout/hList2"/>
    <dgm:cxn modelId="{704B5A80-5C0F-43DE-8922-CC1519C2F07B}" type="presParOf" srcId="{E8C9F468-4868-42FC-BB72-B582CA0E3DF2}" destId="{078C9F82-E6E5-400C-9CFF-9FB1B26E3952}" srcOrd="0" destOrd="0" presId="urn:microsoft.com/office/officeart/2005/8/layout/hList2"/>
    <dgm:cxn modelId="{1625B040-4B20-4BEB-A870-88FB08BA7E71}" type="presParOf" srcId="{E8C9F468-4868-42FC-BB72-B582CA0E3DF2}" destId="{DA882E96-9696-4A45-931F-4EADA5A0798D}" srcOrd="1" destOrd="0" presId="urn:microsoft.com/office/officeart/2005/8/layout/hList2"/>
    <dgm:cxn modelId="{393E34D3-14A6-4F0F-93F8-BD367000F884}" type="presParOf" srcId="{E8C9F468-4868-42FC-BB72-B582CA0E3DF2}" destId="{B8612039-51F7-44FE-BADD-8E47CE7660DA}" srcOrd="2" destOrd="0" presId="urn:microsoft.com/office/officeart/2005/8/layout/hList2"/>
    <dgm:cxn modelId="{CEF7C338-6963-48D5-863C-55E8DBD99ED6}" type="presParOf" srcId="{5A99F107-12AF-402D-A005-DF272F518F5D}" destId="{7222114C-A9CE-49CE-B5C1-4930038D5358}" srcOrd="1" destOrd="0" presId="urn:microsoft.com/office/officeart/2005/8/layout/hList2"/>
    <dgm:cxn modelId="{FDF872EF-5D66-48FE-B622-9A1832456A30}" type="presParOf" srcId="{5A99F107-12AF-402D-A005-DF272F518F5D}" destId="{D9C7704E-833A-474E-95CF-2DF0A3999529}" srcOrd="2" destOrd="0" presId="urn:microsoft.com/office/officeart/2005/8/layout/hList2"/>
    <dgm:cxn modelId="{99EBEAC4-0E9A-41C9-82C4-9612BFAA44AC}" type="presParOf" srcId="{D9C7704E-833A-474E-95CF-2DF0A3999529}" destId="{53057BE1-98BA-4BAC-ACD7-441A4F2020A0}" srcOrd="0" destOrd="0" presId="urn:microsoft.com/office/officeart/2005/8/layout/hList2"/>
    <dgm:cxn modelId="{39028944-2311-406B-9BA9-39852991F0EB}" type="presParOf" srcId="{D9C7704E-833A-474E-95CF-2DF0A3999529}" destId="{5BECFE79-6722-4692-B524-517F3BCED000}" srcOrd="1" destOrd="0" presId="urn:microsoft.com/office/officeart/2005/8/layout/hList2"/>
    <dgm:cxn modelId="{29E254DC-930B-4F63-B86E-A287A6C778DF}" type="presParOf" srcId="{D9C7704E-833A-474E-95CF-2DF0A3999529}" destId="{9AF842D5-233A-4684-8995-F42FA95FEC5F}" srcOrd="2" destOrd="0" presId="urn:microsoft.com/office/officeart/2005/8/layout/hList2"/>
    <dgm:cxn modelId="{1525032A-C949-45A9-A856-8E96D9559D08}" type="presParOf" srcId="{5A99F107-12AF-402D-A005-DF272F518F5D}" destId="{03A486BA-50CB-4345-A687-EDD013266EE1}" srcOrd="3" destOrd="0" presId="urn:microsoft.com/office/officeart/2005/8/layout/hList2"/>
    <dgm:cxn modelId="{3C63A01B-1BF7-4A9D-B928-03F8DD4681ED}" type="presParOf" srcId="{5A99F107-12AF-402D-A005-DF272F518F5D}" destId="{8003E1B0-8359-45CE-8696-8DFCE8332404}" srcOrd="4" destOrd="0" presId="urn:microsoft.com/office/officeart/2005/8/layout/hList2"/>
    <dgm:cxn modelId="{CB1E92F0-2E1B-4B69-A492-A90982C15DB7}" type="presParOf" srcId="{8003E1B0-8359-45CE-8696-8DFCE8332404}" destId="{04BE46F3-E956-4EC3-B84B-A4B3369B4CF1}" srcOrd="0" destOrd="0" presId="urn:microsoft.com/office/officeart/2005/8/layout/hList2"/>
    <dgm:cxn modelId="{CC1D3798-5D39-4CF3-8FEC-CBA6D5F19773}" type="presParOf" srcId="{8003E1B0-8359-45CE-8696-8DFCE8332404}" destId="{71FDDA4C-DB44-4A4A-8B68-BAF2ACE29E92}" srcOrd="1" destOrd="0" presId="urn:microsoft.com/office/officeart/2005/8/layout/hList2"/>
    <dgm:cxn modelId="{B014B8CB-C604-47A8-9F69-2800F5B4D320}" type="presParOf" srcId="{8003E1B0-8359-45CE-8696-8DFCE8332404}" destId="{1E65D9E5-1E63-4C40-9A92-1D80B180DC6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26B82-23CC-459A-9A5C-244730261117}">
      <dsp:nvSpPr>
        <dsp:cNvPr id="0" name=""/>
        <dsp:cNvSpPr/>
      </dsp:nvSpPr>
      <dsp:spPr>
        <a:xfrm>
          <a:off x="0" y="288722"/>
          <a:ext cx="4278570" cy="739298"/>
        </a:xfrm>
        <a:prstGeom prst="notchedRightArrow">
          <a:avLst/>
        </a:prstGeom>
        <a:solidFill>
          <a:srgbClr val="4F81B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95346-0BB1-414A-BBCE-0A1201060799}">
      <dsp:nvSpPr>
        <dsp:cNvPr id="0" name=""/>
        <dsp:cNvSpPr/>
      </dsp:nvSpPr>
      <dsp:spPr>
        <a:xfrm>
          <a:off x="0" y="0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Έρευνα Επιχειρήσεων για εφαρμογή περιβαλλοντικών πρακτικών</a:t>
          </a:r>
          <a:endParaRPr lang="el-GR" sz="2200" kern="1200" dirty="0"/>
        </a:p>
      </dsp:txBody>
      <dsp:txXfrm>
        <a:off x="1367337" y="0"/>
        <a:ext cx="4969366" cy="999969"/>
      </dsp:txXfrm>
    </dsp:sp>
    <dsp:sp modelId="{D5658D7F-B056-4315-BD8B-94F5EA848410}">
      <dsp:nvSpPr>
        <dsp:cNvPr id="0" name=""/>
        <dsp:cNvSpPr/>
      </dsp:nvSpPr>
      <dsp:spPr>
        <a:xfrm>
          <a:off x="254283" y="99996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19F10-D361-4DC3-A3F3-28904B47D80B}">
      <dsp:nvSpPr>
        <dsp:cNvPr id="0" name=""/>
        <dsp:cNvSpPr/>
      </dsp:nvSpPr>
      <dsp:spPr>
        <a:xfrm>
          <a:off x="0" y="1099966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Οδηγός Μέτρησης Περιβαλλοντικού Αποτυπώματος</a:t>
          </a:r>
          <a:endParaRPr lang="el-GR" sz="2200" kern="1200" dirty="0"/>
        </a:p>
      </dsp:txBody>
      <dsp:txXfrm>
        <a:off x="1367337" y="1099966"/>
        <a:ext cx="4969366" cy="999969"/>
      </dsp:txXfrm>
    </dsp:sp>
    <dsp:sp modelId="{1EF2F983-7679-4554-857E-86235415D56A}">
      <dsp:nvSpPr>
        <dsp:cNvPr id="0" name=""/>
        <dsp:cNvSpPr/>
      </dsp:nvSpPr>
      <dsp:spPr>
        <a:xfrm>
          <a:off x="254283" y="1199963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1A4F7-7765-4886-80F6-3D9942A84199}">
      <dsp:nvSpPr>
        <dsp:cNvPr id="0" name=""/>
        <dsp:cNvSpPr/>
      </dsp:nvSpPr>
      <dsp:spPr>
        <a:xfrm>
          <a:off x="0" y="2199933"/>
          <a:ext cx="6336703" cy="999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Αξιολόγηση της επίδρασης συνεργατικών πρακτικών από περιβαλλοντική άποψη</a:t>
          </a:r>
          <a:endParaRPr lang="el-GR" sz="2200" kern="1200" dirty="0"/>
        </a:p>
      </dsp:txBody>
      <dsp:txXfrm>
        <a:off x="1367337" y="2199933"/>
        <a:ext cx="4969366" cy="999969"/>
      </dsp:txXfrm>
    </dsp:sp>
    <dsp:sp modelId="{D9A46C88-1A42-40C9-AC51-057E956D7CDA}">
      <dsp:nvSpPr>
        <dsp:cNvPr id="0" name=""/>
        <dsp:cNvSpPr/>
      </dsp:nvSpPr>
      <dsp:spPr>
        <a:xfrm>
          <a:off x="254283" y="2299930"/>
          <a:ext cx="958768" cy="799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9457D-893F-4B27-8409-5A11A4C148A3}">
      <dsp:nvSpPr>
        <dsp:cNvPr id="0" name=""/>
        <dsp:cNvSpPr/>
      </dsp:nvSpPr>
      <dsp:spPr>
        <a:xfrm>
          <a:off x="144021" y="-329848"/>
          <a:ext cx="1757425" cy="177000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rgbClr val="1E822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53E0F6-C59E-4B81-AA98-EB74EE46F19D}">
      <dsp:nvSpPr>
        <dsp:cNvPr id="0" name=""/>
        <dsp:cNvSpPr/>
      </dsp:nvSpPr>
      <dsp:spPr>
        <a:xfrm>
          <a:off x="-321326" y="0"/>
          <a:ext cx="2802893" cy="113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70%</a:t>
          </a:r>
          <a:endParaRPr lang="el-GR" sz="3600" b="1" kern="1200" dirty="0"/>
        </a:p>
      </dsp:txBody>
      <dsp:txXfrm>
        <a:off x="-321326" y="0"/>
        <a:ext cx="2802893" cy="11385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12039-51F7-44FE-BADD-8E47CE7660DA}">
      <dsp:nvSpPr>
        <dsp:cNvPr id="0" name=""/>
        <dsp:cNvSpPr/>
      </dsp:nvSpPr>
      <dsp:spPr>
        <a:xfrm rot="16200000">
          <a:off x="-1105580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100%</a:t>
          </a:r>
          <a:endParaRPr lang="el-GR" sz="2800" kern="1200" dirty="0"/>
        </a:p>
      </dsp:txBody>
      <dsp:txXfrm rot="16200000">
        <a:off x="-1105580" y="1832359"/>
        <a:ext cx="2752145" cy="426023"/>
      </dsp:txXfrm>
    </dsp:sp>
    <dsp:sp modelId="{DA882E96-9696-4A45-931F-4EADA5A0798D}">
      <dsp:nvSpPr>
        <dsp:cNvPr id="0" name=""/>
        <dsp:cNvSpPr/>
      </dsp:nvSpPr>
      <dsp:spPr>
        <a:xfrm>
          <a:off x="483504" y="669298"/>
          <a:ext cx="2122049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Μεμονωμένα Δρομολόγια Προμηθευτή – Επιστροφή Κενό Φορτηγό</a:t>
          </a:r>
          <a:endParaRPr lang="el-GR" sz="2000" kern="1200" dirty="0"/>
        </a:p>
      </dsp:txBody>
      <dsp:txXfrm>
        <a:off x="483504" y="669298"/>
        <a:ext cx="2122049" cy="2752145"/>
      </dsp:txXfrm>
    </dsp:sp>
    <dsp:sp modelId="{078C9F82-E6E5-400C-9CFF-9FB1B26E3952}">
      <dsp:nvSpPr>
        <dsp:cNvPr id="0" name=""/>
        <dsp:cNvSpPr/>
      </dsp:nvSpPr>
      <dsp:spPr>
        <a:xfrm>
          <a:off x="57480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842D5-233A-4684-8995-F42FA95FEC5F}">
      <dsp:nvSpPr>
        <dsp:cNvPr id="0" name=""/>
        <dsp:cNvSpPr/>
      </dsp:nvSpPr>
      <dsp:spPr>
        <a:xfrm rot="16200000">
          <a:off x="2006670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88%</a:t>
          </a:r>
          <a:endParaRPr lang="el-GR" sz="2800" kern="1200" dirty="0"/>
        </a:p>
      </dsp:txBody>
      <dsp:txXfrm rot="16200000">
        <a:off x="2006670" y="1832359"/>
        <a:ext cx="2752145" cy="426023"/>
      </dsp:txXfrm>
    </dsp:sp>
    <dsp:sp modelId="{5BECFE79-6722-4692-B524-517F3BCED000}">
      <dsp:nvSpPr>
        <dsp:cNvPr id="0" name=""/>
        <dsp:cNvSpPr/>
      </dsp:nvSpPr>
      <dsp:spPr>
        <a:xfrm>
          <a:off x="3595755" y="669298"/>
          <a:ext cx="2122049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Συνέργεια μέσω κοινής μεταφορικής</a:t>
          </a:r>
          <a:endParaRPr lang="el-GR" sz="2000" kern="1200" dirty="0"/>
        </a:p>
      </dsp:txBody>
      <dsp:txXfrm>
        <a:off x="3595755" y="669298"/>
        <a:ext cx="2122049" cy="2752145"/>
      </dsp:txXfrm>
    </dsp:sp>
    <dsp:sp modelId="{53057BE1-98BA-4BAC-ACD7-441A4F2020A0}">
      <dsp:nvSpPr>
        <dsp:cNvPr id="0" name=""/>
        <dsp:cNvSpPr/>
      </dsp:nvSpPr>
      <dsp:spPr>
        <a:xfrm>
          <a:off x="3169731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D9E5-1E63-4C40-9A92-1D80B180DC69}">
      <dsp:nvSpPr>
        <dsp:cNvPr id="0" name=""/>
        <dsp:cNvSpPr/>
      </dsp:nvSpPr>
      <dsp:spPr>
        <a:xfrm rot="16200000">
          <a:off x="5118922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66%</a:t>
          </a:r>
          <a:endParaRPr lang="el-GR" sz="2800" kern="1200" dirty="0"/>
        </a:p>
      </dsp:txBody>
      <dsp:txXfrm rot="16200000">
        <a:off x="5118922" y="1832359"/>
        <a:ext cx="2752145" cy="426023"/>
      </dsp:txXfrm>
    </dsp:sp>
    <dsp:sp modelId="{71FDDA4C-DB44-4A4A-8B68-BAF2ACE29E92}">
      <dsp:nvSpPr>
        <dsp:cNvPr id="0" name=""/>
        <dsp:cNvSpPr/>
      </dsp:nvSpPr>
      <dsp:spPr>
        <a:xfrm>
          <a:off x="6680144" y="669298"/>
          <a:ext cx="2177774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Συνέργεια από κοινού Προμηθευτή - Λιανέμπορου</a:t>
          </a:r>
          <a:endParaRPr lang="el-GR" sz="2000" kern="1200" dirty="0"/>
        </a:p>
      </dsp:txBody>
      <dsp:txXfrm>
        <a:off x="6680144" y="669298"/>
        <a:ext cx="2177774" cy="2752145"/>
      </dsp:txXfrm>
    </dsp:sp>
    <dsp:sp modelId="{04BE46F3-E956-4EC3-B84B-A4B3369B4CF1}">
      <dsp:nvSpPr>
        <dsp:cNvPr id="0" name=""/>
        <dsp:cNvSpPr/>
      </dsp:nvSpPr>
      <dsp:spPr>
        <a:xfrm>
          <a:off x="6281983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12039-51F7-44FE-BADD-8E47CE7660DA}">
      <dsp:nvSpPr>
        <dsp:cNvPr id="0" name=""/>
        <dsp:cNvSpPr/>
      </dsp:nvSpPr>
      <dsp:spPr>
        <a:xfrm rot="16200000">
          <a:off x="-1105580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100%</a:t>
          </a:r>
          <a:endParaRPr lang="el-GR" sz="2800" kern="1200" dirty="0"/>
        </a:p>
      </dsp:txBody>
      <dsp:txXfrm rot="16200000">
        <a:off x="-1105580" y="1832359"/>
        <a:ext cx="2752145" cy="426023"/>
      </dsp:txXfrm>
    </dsp:sp>
    <dsp:sp modelId="{DA882E96-9696-4A45-931F-4EADA5A0798D}">
      <dsp:nvSpPr>
        <dsp:cNvPr id="0" name=""/>
        <dsp:cNvSpPr/>
      </dsp:nvSpPr>
      <dsp:spPr>
        <a:xfrm>
          <a:off x="483504" y="669298"/>
          <a:ext cx="2122049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Μεμονωμένα Δρομολόγια Προμηθευτή – Επιστροφή Κενό Φορτηγό</a:t>
          </a:r>
          <a:endParaRPr lang="el-GR" sz="2000" kern="1200" dirty="0"/>
        </a:p>
      </dsp:txBody>
      <dsp:txXfrm>
        <a:off x="483504" y="669298"/>
        <a:ext cx="2122049" cy="2752145"/>
      </dsp:txXfrm>
    </dsp:sp>
    <dsp:sp modelId="{078C9F82-E6E5-400C-9CFF-9FB1B26E3952}">
      <dsp:nvSpPr>
        <dsp:cNvPr id="0" name=""/>
        <dsp:cNvSpPr/>
      </dsp:nvSpPr>
      <dsp:spPr>
        <a:xfrm>
          <a:off x="57480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842D5-233A-4684-8995-F42FA95FEC5F}">
      <dsp:nvSpPr>
        <dsp:cNvPr id="0" name=""/>
        <dsp:cNvSpPr/>
      </dsp:nvSpPr>
      <dsp:spPr>
        <a:xfrm rot="16200000">
          <a:off x="2006670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71</a:t>
          </a:r>
          <a:r>
            <a:rPr lang="en-US" sz="2800" kern="1200" dirty="0" smtClean="0"/>
            <a:t>%</a:t>
          </a:r>
          <a:endParaRPr lang="el-GR" sz="2800" kern="1200" dirty="0"/>
        </a:p>
      </dsp:txBody>
      <dsp:txXfrm rot="16200000">
        <a:off x="2006670" y="1832359"/>
        <a:ext cx="2752145" cy="426023"/>
      </dsp:txXfrm>
    </dsp:sp>
    <dsp:sp modelId="{5BECFE79-6722-4692-B524-517F3BCED000}">
      <dsp:nvSpPr>
        <dsp:cNvPr id="0" name=""/>
        <dsp:cNvSpPr/>
      </dsp:nvSpPr>
      <dsp:spPr>
        <a:xfrm>
          <a:off x="3595755" y="669298"/>
          <a:ext cx="2122049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Συνέργεια μέσω κοινής μεταφορικής</a:t>
          </a:r>
          <a:endParaRPr lang="el-GR" sz="2000" kern="1200" dirty="0"/>
        </a:p>
      </dsp:txBody>
      <dsp:txXfrm>
        <a:off x="3595755" y="669298"/>
        <a:ext cx="2122049" cy="2752145"/>
      </dsp:txXfrm>
    </dsp:sp>
    <dsp:sp modelId="{53057BE1-98BA-4BAC-ACD7-441A4F2020A0}">
      <dsp:nvSpPr>
        <dsp:cNvPr id="0" name=""/>
        <dsp:cNvSpPr/>
      </dsp:nvSpPr>
      <dsp:spPr>
        <a:xfrm>
          <a:off x="3169731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5D9E5-1E63-4C40-9A92-1D80B180DC69}">
      <dsp:nvSpPr>
        <dsp:cNvPr id="0" name=""/>
        <dsp:cNvSpPr/>
      </dsp:nvSpPr>
      <dsp:spPr>
        <a:xfrm rot="16200000">
          <a:off x="5118922" y="1832359"/>
          <a:ext cx="2752145" cy="42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2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</a:t>
          </a:r>
          <a:r>
            <a:rPr lang="el-GR" sz="2800" kern="1200" dirty="0" smtClean="0"/>
            <a:t>0</a:t>
          </a:r>
          <a:r>
            <a:rPr lang="en-US" sz="2800" kern="1200" dirty="0" smtClean="0"/>
            <a:t>%</a:t>
          </a:r>
          <a:endParaRPr lang="el-GR" sz="2800" kern="1200" dirty="0"/>
        </a:p>
      </dsp:txBody>
      <dsp:txXfrm rot="16200000">
        <a:off x="5118922" y="1832359"/>
        <a:ext cx="2752145" cy="426023"/>
      </dsp:txXfrm>
    </dsp:sp>
    <dsp:sp modelId="{71FDDA4C-DB44-4A4A-8B68-BAF2ACE29E92}">
      <dsp:nvSpPr>
        <dsp:cNvPr id="0" name=""/>
        <dsp:cNvSpPr/>
      </dsp:nvSpPr>
      <dsp:spPr>
        <a:xfrm>
          <a:off x="6680144" y="669298"/>
          <a:ext cx="2177774" cy="2752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7572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Συνέργεια από κοινού Προμηθευτή - Λιανέμπορου</a:t>
          </a:r>
          <a:endParaRPr lang="el-GR" sz="2000" kern="1200" dirty="0"/>
        </a:p>
      </dsp:txBody>
      <dsp:txXfrm>
        <a:off x="6680144" y="669298"/>
        <a:ext cx="2177774" cy="2752145"/>
      </dsp:txXfrm>
    </dsp:sp>
    <dsp:sp modelId="{04BE46F3-E956-4EC3-B84B-A4B3369B4CF1}">
      <dsp:nvSpPr>
        <dsp:cNvPr id="0" name=""/>
        <dsp:cNvSpPr/>
      </dsp:nvSpPr>
      <dsp:spPr>
        <a:xfrm>
          <a:off x="6281983" y="106947"/>
          <a:ext cx="852047" cy="85204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0.14493</cdr:x>
      <cdr:y>0.17143</cdr:y>
    </cdr:from>
    <cdr:to>
      <cdr:x>0.34251</cdr:x>
      <cdr:y>0.28572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428628"/>
          <a:ext cx="9739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b="1" dirty="0" smtClean="0">
              <a:solidFill>
                <a:srgbClr val="69676D"/>
              </a:solidFill>
            </a:rPr>
            <a:t>Τοπική εταιρία</a:t>
          </a:r>
          <a:endParaRPr lang="el-GR" sz="1600" b="1" dirty="0">
            <a:solidFill>
              <a:srgbClr val="69676D"/>
            </a:solidFill>
          </a:endParaRPr>
        </a:p>
      </cdr:txBody>
    </cdr:sp>
  </cdr:relSizeAnchor>
  <cdr:relSizeAnchor xmlns:cdr="http://schemas.openxmlformats.org/drawingml/2006/chartDrawing">
    <cdr:from>
      <cdr:x>0.65217</cdr:x>
      <cdr:y>0.11429</cdr:y>
    </cdr:from>
    <cdr:to>
      <cdr:x>0.98563</cdr:x>
      <cdr:y>0.25715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4690" y="285760"/>
          <a:ext cx="1643694" cy="3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b="1" dirty="0" smtClean="0">
              <a:solidFill>
                <a:srgbClr val="69676D"/>
              </a:solidFill>
            </a:rPr>
            <a:t>Πολυεθνική, κεντρικά γραφεία</a:t>
          </a:r>
          <a:endParaRPr lang="el-GR" sz="1600" b="1" dirty="0">
            <a:solidFill>
              <a:srgbClr val="69676D"/>
            </a:solidFill>
          </a:endParaRPr>
        </a:p>
      </cdr:txBody>
    </cdr:sp>
  </cdr:relSizeAnchor>
  <cdr:relSizeAnchor xmlns:cdr="http://schemas.openxmlformats.org/drawingml/2006/chartDrawing">
    <cdr:from>
      <cdr:x>0.65217</cdr:x>
      <cdr:y>0.65715</cdr:y>
    </cdr:from>
    <cdr:to>
      <cdr:x>0.92754</cdr:x>
      <cdr:y>0.80001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4710" y="1643074"/>
          <a:ext cx="135732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400" b="1" dirty="0" smtClean="0">
              <a:solidFill>
                <a:srgbClr val="69676D"/>
              </a:solidFill>
            </a:rPr>
            <a:t>Πολυεθνική, τοπικά γραφεία</a:t>
          </a:r>
          <a:endParaRPr lang="el-GR" sz="1600" b="1" dirty="0">
            <a:solidFill>
              <a:srgbClr val="69676D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5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2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78607" algn="l" rtl="0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57213" algn="l" rtl="0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435829" algn="l" rtl="0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914435" algn="l" rtl="0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393042" algn="l" rtl="0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871648" algn="l" rtl="0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3350264" algn="l" rtl="0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828870" algn="l" rtl="0">
      <a:defRPr sz="9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78088"/>
            <a:ext cx="9906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47650" y="3645024"/>
            <a:ext cx="7842250" cy="533400"/>
          </a:xfrm>
          <a:noFill/>
        </p:spPr>
        <p:txBody>
          <a:bodyPr vert="horz">
            <a:normAutofit/>
          </a:bodyPr>
          <a:lstStyle>
            <a:lvl1pPr algn="l">
              <a:defRPr sz="2400" b="0" cap="all" spc="156" baseline="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47650" y="4236338"/>
            <a:ext cx="7512050" cy="379069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4">
                    <a:shade val="50000"/>
                  </a:schemeClr>
                </a:solidFill>
              </a:defRPr>
            </a:lvl1pPr>
            <a:lvl2pPr marL="478607" indent="0" algn="ctr">
              <a:buNone/>
            </a:lvl2pPr>
            <a:lvl3pPr marL="957213" indent="0" algn="ctr">
              <a:buNone/>
            </a:lvl3pPr>
            <a:lvl4pPr marL="1435829" indent="0" algn="ctr">
              <a:buNone/>
            </a:lvl4pPr>
            <a:lvl5pPr marL="1914435" indent="0" algn="ctr">
              <a:buNone/>
            </a:lvl5pPr>
            <a:lvl6pPr marL="2393042" indent="0" algn="ctr">
              <a:buNone/>
            </a:lvl6pPr>
            <a:lvl7pPr marL="2871648" indent="0" algn="ctr">
              <a:buNone/>
            </a:lvl7pPr>
            <a:lvl8pPr marL="3350264" indent="0" algn="ctr">
              <a:buNone/>
            </a:lvl8pPr>
            <a:lvl9pPr marL="3828870" indent="0" algn="ctr">
              <a:buNone/>
            </a:lvl9pPr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906000" cy="3645024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7650" y="6477000"/>
            <a:ext cx="173355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690BC520-0336-4169-9E41-B08A6365204B}" type="datetime1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193653"/>
            <a:ext cx="9906000" cy="2743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26901" y="609604"/>
            <a:ext cx="8746996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A182FE3A-CDAE-492A-B7F7-317172C6C490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FC2E8F6-4A9C-41BF-9FC6-5036EEE53031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7879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45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7845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79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7879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3EE02E69-F467-4929-8408-596FB40B7DBC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6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302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268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268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02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302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633DE932-5AB6-44C1-91CC-6C7B602E65D3}" type="datetime1">
              <a:rPr lang="en-US" smtClean="0"/>
              <a:pPr algn="r"/>
              <a:t>6/17/2013</a:t>
            </a:fld>
            <a:endParaRPr lang="en-US" dirty="0"/>
          </a:p>
        </p:txBody>
      </p:sp>
      <p:sp>
        <p:nvSpPr>
          <p:cNvPr id="2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787900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4596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784596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787900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68AF3CAA-1509-4FE1-91F8-6DDBB205A2CE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9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3504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33504" y="609604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0200" y="234086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30200" y="256946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3504" y="4291583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33504" y="4520186"/>
            <a:ext cx="4292600" cy="172821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26E37744-3F12-4A95-9CD9-55DF22A872EB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9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4859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4859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7973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7973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6108700" y="14478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6108700" y="3886200"/>
            <a:ext cx="18161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510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6510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9624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9624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6273800" y="16002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6273800" y="4038600"/>
            <a:ext cx="14859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510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6510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9624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9624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73800" y="28956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6273800" y="5334000"/>
            <a:ext cx="14859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6510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6510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9624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9624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73800" y="32004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6273800" y="5638800"/>
            <a:ext cx="1485900" cy="152400"/>
          </a:xfrm>
        </p:spPr>
        <p:txBody>
          <a:bodyPr anchor="ctr">
            <a:noAutofit/>
          </a:bodyPr>
          <a:lstStyle>
            <a:lvl1pPr algn="ctr">
              <a:defRPr sz="9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6510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6510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9624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73800" y="22860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6273800" y="4724400"/>
            <a:ext cx="1485900" cy="609600"/>
          </a:xfrm>
        </p:spPr>
        <p:txBody>
          <a:bodyPr anchor="ctr"/>
          <a:lstStyle>
            <a:lvl1pPr algn="ctr">
              <a:defRPr sz="9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30200" y="381000"/>
            <a:ext cx="8750300" cy="838200"/>
          </a:xfrm>
        </p:spPr>
        <p:txBody>
          <a:bodyPr/>
          <a:lstStyle>
            <a:lvl1pPr>
              <a:defRPr sz="9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A57CC565-F0DF-4E83-A7DB-4D4DA689BC70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46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6808" y="381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838200"/>
            <a:ext cx="800735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36808" y="1295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36808" y="17526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36808" y="22098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36808" y="2667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36808" y="31242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36808" y="3581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36808" y="40386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36808" y="44958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36808" y="49530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36808" y="54102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8337550" y="381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8337550" y="838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8337550" y="1295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8337550" y="17526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8337550" y="22098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8337550" y="2667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8337550" y="3124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8337550" y="3581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8337550" y="40386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8337550" y="44958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8337550" y="49530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8337550" y="54102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36808" y="5867400"/>
            <a:ext cx="8000742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4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8337550" y="5867400"/>
            <a:ext cx="742950" cy="228600"/>
          </a:xfrm>
          <a:solidFill>
            <a:schemeClr val="accent6">
              <a:shade val="75000"/>
            </a:schemeClr>
          </a:solidFill>
        </p:spPr>
        <p:txBody>
          <a:bodyPr anchor="ctr">
            <a:noAutofit/>
          </a:bodyPr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pPr algn="r"/>
            <a:fld id="{5350AB25-63A2-42D7-91E9-8BC74AD5298E}" type="datetime1">
              <a:rPr lang="en-US" sz="900" smtClean="0"/>
              <a:pPr algn="r"/>
              <a:t>6/17/2013</a:t>
            </a:fld>
            <a:endParaRPr lang="en-US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906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47650" y="4114800"/>
            <a:ext cx="7842250" cy="533400"/>
          </a:xfrm>
          <a:noFill/>
        </p:spPr>
        <p:txBody>
          <a:bodyPr vert="horz">
            <a:normAutofit/>
          </a:bodyPr>
          <a:lstStyle>
            <a:lvl1pPr algn="l">
              <a:defRPr sz="2400" b="0" cap="all" spc="156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47650" y="6477000"/>
            <a:ext cx="173355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BC57D2B-F732-4B93-8ADA-1B0CC71C62FC}" type="datetime1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75"/>
            <a:ext cx="9906000" cy="2743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147" y="6237315"/>
            <a:ext cx="1746853" cy="6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52772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3F4B6D97-3054-4108-AE34-53D4ABBBFA47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>
          <a:xfrm>
            <a:off x="7545288" y="6381328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r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A6C135E6-0C44-4D1B-8071-BA37F1211449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7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45571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30200" y="836712"/>
            <a:ext cx="8750300" cy="54116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53FC1CD9-4265-43FF-9830-77A4293B0FD1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3" name="Date Placeholder 9"/>
          <p:cNvSpPr txBox="1">
            <a:spLocks/>
          </p:cNvSpPr>
          <p:nvPr userDrawn="1"/>
        </p:nvSpPr>
        <p:spPr>
          <a:xfrm>
            <a:off x="7401272" y="630932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r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569FFC80-7A63-48E3-BE49-C10C47411058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302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9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269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601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784596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A1C646B2-FB99-4AEB-91C3-DF2B7AB458DC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6" y="381000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381000"/>
            <a:ext cx="4292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787900" y="609604"/>
            <a:ext cx="4292600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601" y="3319275"/>
            <a:ext cx="429590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784601" y="3547879"/>
            <a:ext cx="4295904" cy="2706623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8B04046-F2C2-4457-9AAF-39146EA3352A}" type="datetime1">
              <a:rPr lang="en-US" smtClean="0"/>
              <a:pPr algn="r"/>
              <a:t>6/17/2013</a:t>
            </a:fld>
            <a:endParaRPr lang="en-US"/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>
          <a:xfrm>
            <a:off x="247650" y="6477000"/>
            <a:ext cx="1733550" cy="304800"/>
          </a:xfrm>
          <a:prstGeom prst="rect">
            <a:avLst/>
          </a:prstGeom>
        </p:spPr>
        <p:txBody>
          <a:bodyPr vert="horz" lIns="95718" tIns="47859" rIns="95718" bIns="47859"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pPr marL="0" marR="0" lvl="0" indent="0" algn="l" defTabSz="957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6A026-D576-4FEA-8790-2FB596A2E41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57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328150" y="0"/>
            <a:ext cx="57785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9328150" y="381000"/>
            <a:ext cx="577850" cy="5867400"/>
          </a:xfrm>
          <a:prstGeom prst="rect">
            <a:avLst/>
          </a:prstGeom>
        </p:spPr>
        <p:txBody>
          <a:bodyPr vert="vert" lIns="95718" tIns="47859" rIns="95718" bIns="47859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30200" y="381000"/>
            <a:ext cx="8750300" cy="5867400"/>
          </a:xfrm>
          <a:prstGeom prst="rect">
            <a:avLst/>
          </a:prstGeom>
        </p:spPr>
        <p:txBody>
          <a:bodyPr vert="horz" lIns="95718" tIns="47859" rIns="95718" bIns="47859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594600" y="76200"/>
            <a:ext cx="1485900" cy="228600"/>
          </a:xfrm>
          <a:prstGeom prst="rect">
            <a:avLst/>
          </a:prstGeom>
        </p:spPr>
        <p:txBody>
          <a:bodyPr vert="horz" lIns="95718" tIns="47859" rIns="95718" bIns="47859"/>
          <a:lstStyle>
            <a:lvl1pPr algn="ctr">
              <a:defRPr sz="9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59055718-6620-40D0-99C9-8BFB17520081}" type="datetime1">
              <a:rPr lang="en-US" smtClean="0"/>
              <a:pPr algn="r"/>
              <a:t>6/17/2013</a:t>
            </a:fld>
            <a:endParaRPr lang="en-US" sz="9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255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718" tIns="47859" rIns="95718" bIns="47859"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8" name="Εικόνα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4488" y="5991325"/>
            <a:ext cx="1152128" cy="7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27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77740" indent="-299134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96525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75132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53739" indent="-239303" algn="l" rtl="0" eaLnBrk="1" latinLnBrk="0" hangingPunct="1">
        <a:spcBef>
          <a:spcPct val="20000"/>
        </a:spcBef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32345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110961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589567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068174" indent="-239303" algn="l" rtl="0" eaLnBrk="1" latinLnBrk="0" hangingPunct="1">
        <a:spcBef>
          <a:spcPct val="20000"/>
        </a:spcBef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8607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5721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3582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1443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393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7164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5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2887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://www.unilever.gr/" TargetMode="External"/><Relationship Id="rId18" Type="http://schemas.openxmlformats.org/officeDocument/2006/relationships/image" Target="../media/image41.png"/><Relationship Id="rId3" Type="http://schemas.openxmlformats.org/officeDocument/2006/relationships/diagramData" Target="../diagrams/data2.xml"/><Relationship Id="rId21" Type="http://schemas.openxmlformats.org/officeDocument/2006/relationships/image" Target="../media/image43.png"/><Relationship Id="rId7" Type="http://schemas.microsoft.com/office/2007/relationships/diagramDrawing" Target="../diagrams/drawing2.xm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9.jpe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8.png"/><Relationship Id="rId10" Type="http://schemas.openxmlformats.org/officeDocument/2006/relationships/hyperlink" Target="http://barillagroup.com/corporate/en/home.html" TargetMode="External"/><Relationship Id="rId19" Type="http://schemas.openxmlformats.org/officeDocument/2006/relationships/image" Target="../media/image4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Relationship Id="rId1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9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google.gr/url?sa=i&amp;rct=j&amp;q=&amp;esrc=s&amp;frm=1&amp;source=images&amp;cd=&amp;cad=rja&amp;docid=x3dqFHVPHP3F0M&amp;tbnid=kNm0Y4Rt9RpUzM:&amp;ved=0CAUQjRw&amp;url=https://www.asdreports.com/news.asp?pr_id=1131&amp;ei=SBOSUeQx6cLRBZyYgLgO&amp;bvm=bv.46471029,d.ZG4&amp;psig=AFQjCNHBsIkyaBg2cse8LljH0pqgXZXeqA&amp;ust=1368614071943665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source=images&amp;cd=&amp;docid=tq-0UJpB0jJLjM&amp;tbnid=Y5F0K6ehdavEsM:&amp;ved=0CAUQjRw&amp;url=http://www.caribexams.org/node/948&amp;ei=VgW-UaGENczXsgbBzYEY&amp;bvm=bv.47883778,d.Yms&amp;psig=AFQjCNHXzmiZKF-zj1TEvED3Jz-1bU7yVg&amp;ust=137149393237551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://www.google.gr/url?sa=i&amp;rct=j&amp;q=DELETE+X&amp;source=images&amp;cd=&amp;cad=rja&amp;docid=Q1APQfhZYR_UVM&amp;tbnid=BI5a_kH6eChmoM:&amp;ved=0CAUQjRw&amp;url=http://www.iconfinder.com/icondetails/34218/128/&amp;ei=lQa-UZquJsSbtAaKg4Ao&amp;bvm=bv.47883778,d.Yms&amp;psig=AFQjCNHwfb1qlmYOqA_yu0VBV758bquLgA&amp;ust=1371494414835628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hyperlink" Target="https://www.google.gr/url?sa=i&amp;rct=j&amp;q=&amp;esrc=s&amp;frm=1&amp;source=images&amp;cd=&amp;cad=rja&amp;docid=x3dqFHVPHP3F0M&amp;tbnid=kNm0Y4Rt9RpUzM:&amp;ved=0CAUQjRw&amp;url=https://www.asdreports.com/news.asp?pr_id=1131&amp;ei=SBOSUeQx6cLRBZyYgLgO&amp;bvm=bv.46471029,d.ZG4&amp;psig=AFQjCNHBsIkyaBg2cse8LljH0pqgXZXeqA&amp;ust=136861407194366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slide" Target="slide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00472" y="4365104"/>
            <a:ext cx="7801694" cy="153119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Σταύρος Κυριακούλιας </a:t>
            </a:r>
            <a:endParaRPr lang="en-US" sz="2000" dirty="0" smtClean="0"/>
          </a:p>
          <a:p>
            <a:r>
              <a:rPr lang="en-GB" sz="2000" b="0" dirty="0" smtClean="0"/>
              <a:t>Quality Safety/Health &amp; Environment </a:t>
            </a:r>
          </a:p>
          <a:p>
            <a:r>
              <a:rPr lang="en-GB" sz="2000" b="0" dirty="0" smtClean="0"/>
              <a:t>Manager –</a:t>
            </a:r>
            <a:r>
              <a:rPr lang="en-GB" sz="2000" b="0" dirty="0" err="1" smtClean="0"/>
              <a:t>SoEU</a:t>
            </a:r>
            <a:r>
              <a:rPr lang="en-GB" sz="2000" b="0" dirty="0" smtClean="0"/>
              <a:t> </a:t>
            </a:r>
          </a:p>
          <a:p>
            <a:r>
              <a:rPr lang="en-GB" sz="2000" dirty="0" smtClean="0"/>
              <a:t>Beiersdorf Southern Europe MU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32520" y="1844824"/>
            <a:ext cx="7772400" cy="1440160"/>
          </a:xfrm>
          <a:prstGeom prst="rect">
            <a:avLst/>
          </a:prstGeom>
          <a:noFill/>
        </p:spPr>
        <p:txBody>
          <a:bodyPr vert="horz" lIns="95718" tIns="47859" rIns="95718" bIns="47859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αποτύπωμά μας κοστίζει ….. </a:t>
            </a:r>
            <a:r>
              <a:rPr kumimoji="0" lang="en-US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Συνεργαζόμαστε και Κερδίζουμε</a:t>
            </a:r>
            <a:br>
              <a:rPr kumimoji="0" lang="el-GR" sz="4000" b="1" i="0" u="none" strike="noStrike" kern="0" spc="156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000" b="1" i="0" u="none" strike="noStrike" kern="0" spc="156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Εικόν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5877272"/>
            <a:ext cx="1368152" cy="8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4"/>
          <p:cNvSpPr txBox="1">
            <a:spLocks/>
          </p:cNvSpPr>
          <p:nvPr/>
        </p:nvSpPr>
        <p:spPr bwMode="auto">
          <a:xfrm>
            <a:off x="5313040" y="4365104"/>
            <a:ext cx="4592960" cy="1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την επιστημονική υποστήριξη του: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Εργαστήριο Ηλεκτρονικού Επιχειρείν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Τμήμα Διοικητικής Επιστήμης και Τεχνολογίας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ΟΙΚΟΝΟΜΙΚΟ ΠΑΝΕΠΙΣΤΗΜΙΟ ΑΘΗΝΩΝ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 smtClean="0">
              <a:ln>
                <a:noFill/>
              </a:ln>
              <a:solidFill>
                <a:srgbClr val="295F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5084151"/>
            <a:ext cx="1296144" cy="3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96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sigmalive.com/files/imagecache/full_image/files/node_images/4/1/4/232414/Procter_gamble_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112" y="1268760"/>
            <a:ext cx="1224136" cy="7350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ECR HELLAS PROJECT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Ομάδα Εργασίας </a:t>
            </a:r>
            <a:r>
              <a:rPr lang="en-US" dirty="0" smtClean="0"/>
              <a:t>ECR Hellas</a:t>
            </a:r>
            <a:endParaRPr lang="el-G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40632" y="3181424"/>
          <a:ext cx="633670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1340768"/>
            <a:ext cx="1838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504" y="1973088"/>
            <a:ext cx="1512168" cy="5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The Italian Food Company. Since 1877.">
            <a:hlinkClick r:id="rId10" tooltip="The Italian Food Company. Since 1877.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8704" y="1412776"/>
            <a:ext cx="936104" cy="329055"/>
          </a:xfrm>
          <a:prstGeom prst="rect">
            <a:avLst/>
          </a:prstGeom>
          <a:noFill/>
        </p:spPr>
      </p:pic>
      <p:pic>
        <p:nvPicPr>
          <p:cNvPr id="14" name="Picture 2" descr="http://www.beiersdorf.gr/Original/13/395/bdf_logo_NEW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6696" y="1988840"/>
            <a:ext cx="1656184" cy="456512"/>
          </a:xfrm>
          <a:prstGeom prst="rect">
            <a:avLst/>
          </a:prstGeom>
          <a:noFill/>
        </p:spPr>
      </p:pic>
      <p:pic>
        <p:nvPicPr>
          <p:cNvPr id="15" name="Picture 4" descr="Unileve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13240" y="1340768"/>
            <a:ext cx="597066" cy="661366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5008" y="1412776"/>
            <a:ext cx="1008112" cy="37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http://www.ficklefinance.com/wp-content/uploads/2012/01/colgate-palmolive-fot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1881" y="1352905"/>
            <a:ext cx="1317103" cy="707943"/>
          </a:xfrm>
          <a:prstGeom prst="rect">
            <a:avLst/>
          </a:prstGeom>
          <a:noFill/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41232" y="2215295"/>
            <a:ext cx="2160240" cy="2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33320" y="1412776"/>
            <a:ext cx="1368152" cy="5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69024" y="2132856"/>
            <a:ext cx="1728192" cy="4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8504" y="2636912"/>
            <a:ext cx="1296144" cy="3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Mars 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56856" y="2204864"/>
            <a:ext cx="1224136" cy="2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58D7F-B056-4315-BD8B-94F5EA84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graphicEl>
                                              <a:dgm id="{D5658D7F-B056-4315-BD8B-94F5EA84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95346-0BB1-414A-BBCE-0A120106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graphicEl>
                                              <a:dgm id="{80F95346-0BB1-414A-BBCE-0A120106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F2F983-7679-4554-857E-86235415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graphicEl>
                                              <a:dgm id="{1EF2F983-7679-4554-857E-86235415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319F10-D361-4DC3-A3F3-28904B47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graphicEl>
                                              <a:dgm id="{30319F10-D361-4DC3-A3F3-28904B47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46C88-1A42-40C9-AC51-057E956D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graphicEl>
                                              <a:dgm id="{D9A46C88-1A42-40C9-AC51-057E956D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1A4F7-7765-4886-80F6-3D9942A8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graphicEl>
                                              <a:dgm id="{8FC1A4F7-7765-4886-80F6-3D9942A8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ΟΔΗΓΟΣ ΜΕΤΡΗΣΗΣ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Οδηγός Μέτρησης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Textfeld 28"/>
          <p:cNvSpPr txBox="1">
            <a:spLocks noChangeArrowheads="1"/>
          </p:cNvSpPr>
          <p:nvPr/>
        </p:nvSpPr>
        <p:spPr bwMode="auto">
          <a:xfrm>
            <a:off x="8418684" y="3169470"/>
            <a:ext cx="59676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>
                <a:latin typeface="Helvetica" pitchFamily="34" charset="0"/>
              </a:rPr>
              <a:t>B</a:t>
            </a:r>
            <a:endParaRPr lang="en-US" sz="1200">
              <a:latin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8732" y="3226097"/>
            <a:ext cx="7581459" cy="1571055"/>
            <a:chOff x="830740" y="2471737"/>
            <a:chExt cx="7581459" cy="1571055"/>
          </a:xfrm>
        </p:grpSpPr>
        <p:sp>
          <p:nvSpPr>
            <p:cNvPr id="8" name="Ellipse 9"/>
            <p:cNvSpPr/>
            <p:nvPr/>
          </p:nvSpPr>
          <p:spPr>
            <a:xfrm>
              <a:off x="1468782" y="3219451"/>
              <a:ext cx="156501" cy="1444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34" charset="0"/>
              </a:endParaRPr>
            </a:p>
          </p:txBody>
        </p:sp>
        <p:sp>
          <p:nvSpPr>
            <p:cNvPr id="9" name="Ellipse 13"/>
            <p:cNvSpPr/>
            <p:nvPr/>
          </p:nvSpPr>
          <p:spPr>
            <a:xfrm>
              <a:off x="8256800" y="2819401"/>
              <a:ext cx="154781" cy="1444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34" charset="0"/>
              </a:endParaRPr>
            </a:p>
          </p:txBody>
        </p:sp>
        <p:grpSp>
          <p:nvGrpSpPr>
            <p:cNvPr id="10" name="Gruppieren 29"/>
            <p:cNvGrpSpPr>
              <a:grpSpLocks/>
            </p:cNvGrpSpPr>
            <p:nvPr/>
          </p:nvGrpSpPr>
          <p:grpSpPr bwMode="auto">
            <a:xfrm>
              <a:off x="1680372" y="2471737"/>
              <a:ext cx="6731827" cy="806450"/>
              <a:chOff x="1433407" y="4916305"/>
              <a:chExt cx="6213843" cy="807100"/>
            </a:xfrm>
          </p:grpSpPr>
          <p:sp>
            <p:nvSpPr>
              <p:cNvPr id="15" name="Ellipse 11"/>
              <p:cNvSpPr/>
              <p:nvPr/>
            </p:nvSpPr>
            <p:spPr>
              <a:xfrm>
                <a:off x="2627127" y="5157799"/>
                <a:ext cx="144460" cy="14299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Helvetica" pitchFamily="34" charset="0"/>
                </a:endParaRPr>
              </a:p>
            </p:txBody>
          </p:sp>
          <p:sp>
            <p:nvSpPr>
              <p:cNvPr id="16" name="Ellipse 12"/>
              <p:cNvSpPr/>
              <p:nvPr/>
            </p:nvSpPr>
            <p:spPr>
              <a:xfrm>
                <a:off x="6516408" y="5578826"/>
                <a:ext cx="144460" cy="1445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Helvetica" pitchFamily="34" charset="0"/>
                </a:endParaRPr>
              </a:p>
            </p:txBody>
          </p:sp>
          <p:cxnSp>
            <p:nvCxnSpPr>
              <p:cNvPr id="17" name="Gerade Verbindung mit Pfeil 14"/>
              <p:cNvCxnSpPr>
                <a:stCxn id="8" idx="7"/>
              </p:cNvCxnSpPr>
              <p:nvPr/>
            </p:nvCxnSpPr>
            <p:spPr>
              <a:xfrm flipV="1">
                <a:off x="1433407" y="5229295"/>
                <a:ext cx="1193720" cy="456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>
                <a:endCxn id="16" idx="2"/>
              </p:cNvCxnSpPr>
              <p:nvPr/>
            </p:nvCxnSpPr>
            <p:spPr>
              <a:xfrm>
                <a:off x="2785873" y="5248359"/>
                <a:ext cx="3730535" cy="403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9"/>
              <p:cNvCxnSpPr>
                <a:stCxn id="16" idx="6"/>
                <a:endCxn id="9" idx="0"/>
              </p:cNvCxnSpPr>
              <p:nvPr/>
            </p:nvCxnSpPr>
            <p:spPr>
              <a:xfrm flipV="1">
                <a:off x="6660869" y="5264248"/>
                <a:ext cx="986381" cy="386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22"/>
              <p:cNvSpPr txBox="1">
                <a:spLocks noChangeArrowheads="1"/>
              </p:cNvSpPr>
              <p:nvPr/>
            </p:nvSpPr>
            <p:spPr bwMode="auto">
              <a:xfrm>
                <a:off x="1529659" y="4916305"/>
                <a:ext cx="701299" cy="277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200" dirty="0" smtClean="0">
                    <a:latin typeface="Helvetica" pitchFamily="34" charset="0"/>
                  </a:rPr>
                  <a:t>Ακμή</a:t>
                </a:r>
                <a:r>
                  <a:rPr lang="de-DE" sz="1200" dirty="0" smtClean="0">
                    <a:latin typeface="Helvetica" pitchFamily="34" charset="0"/>
                  </a:rPr>
                  <a:t> </a:t>
                </a:r>
                <a:r>
                  <a:rPr lang="de-DE" sz="1200" dirty="0">
                    <a:latin typeface="Helvetica" pitchFamily="34" charset="0"/>
                  </a:rPr>
                  <a:t>1</a:t>
                </a:r>
                <a:endParaRPr lang="en-US" sz="1200" dirty="0">
                  <a:latin typeface="Helvetica" pitchFamily="34" charset="0"/>
                </a:endParaRPr>
              </a:p>
            </p:txBody>
          </p:sp>
          <p:sp>
            <p:nvSpPr>
              <p:cNvPr id="21" name="Textfeld 25"/>
              <p:cNvSpPr txBox="1">
                <a:spLocks noChangeArrowheads="1"/>
              </p:cNvSpPr>
              <p:nvPr/>
            </p:nvSpPr>
            <p:spPr bwMode="auto">
              <a:xfrm>
                <a:off x="4375852" y="4996763"/>
                <a:ext cx="743042" cy="277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200" dirty="0" smtClean="0">
                    <a:latin typeface="Helvetica" pitchFamily="34" charset="0"/>
                  </a:rPr>
                  <a:t>Ακμή</a:t>
                </a:r>
                <a:r>
                  <a:rPr lang="de-DE" sz="1200" dirty="0" smtClean="0">
                    <a:latin typeface="Helvetica" pitchFamily="34" charset="0"/>
                  </a:rPr>
                  <a:t> </a:t>
                </a:r>
                <a:r>
                  <a:rPr lang="de-DE" sz="1200" dirty="0">
                    <a:latin typeface="Helvetica" pitchFamily="34" charset="0"/>
                  </a:rPr>
                  <a:t>2</a:t>
                </a:r>
                <a:endParaRPr lang="en-US" sz="1200" dirty="0">
                  <a:latin typeface="Helvetica" pitchFamily="34" charset="0"/>
                </a:endParaRPr>
              </a:p>
            </p:txBody>
          </p:sp>
          <p:sp>
            <p:nvSpPr>
              <p:cNvPr id="22" name="Textfeld 26"/>
              <p:cNvSpPr txBox="1">
                <a:spLocks noChangeArrowheads="1"/>
              </p:cNvSpPr>
              <p:nvPr/>
            </p:nvSpPr>
            <p:spPr bwMode="auto">
              <a:xfrm>
                <a:off x="6581175" y="4950597"/>
                <a:ext cx="629663" cy="277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200" dirty="0" smtClean="0">
                    <a:latin typeface="Helvetica" pitchFamily="34" charset="0"/>
                  </a:rPr>
                  <a:t>Ακμή </a:t>
                </a:r>
                <a:r>
                  <a:rPr lang="de-DE" sz="1200" dirty="0" smtClean="0">
                    <a:latin typeface="Helvetica" pitchFamily="34" charset="0"/>
                  </a:rPr>
                  <a:t>3</a:t>
                </a:r>
                <a:endParaRPr lang="en-US" sz="1200" dirty="0">
                  <a:latin typeface="Helvetica" pitchFamily="34" charset="0"/>
                </a:endParaRPr>
              </a:p>
            </p:txBody>
          </p:sp>
        </p:grpSp>
        <p:sp>
          <p:nvSpPr>
            <p:cNvPr id="11" name="Textfeld 27"/>
            <p:cNvSpPr txBox="1">
              <a:spLocks noChangeArrowheads="1"/>
            </p:cNvSpPr>
            <p:nvPr/>
          </p:nvSpPr>
          <p:spPr bwMode="auto">
            <a:xfrm>
              <a:off x="830740" y="3151188"/>
              <a:ext cx="59676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>
                  <a:latin typeface="Helvetica" pitchFamily="34" charset="0"/>
                </a:rPr>
                <a:t>A</a:t>
              </a:r>
              <a:endParaRPr lang="en-US" sz="1200">
                <a:latin typeface="Helvetica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0748" y="3068960"/>
              <a:ext cx="9699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25208" y="3356992"/>
              <a:ext cx="9699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1148" y="3271839"/>
              <a:ext cx="443706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902550" y="5263480"/>
            <a:ext cx="8268919" cy="1117848"/>
            <a:chOff x="902550" y="5263480"/>
            <a:chExt cx="8268919" cy="11178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2550" y="5695528"/>
              <a:ext cx="9699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568" y="5314003"/>
              <a:ext cx="443706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072680" y="5767536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Μέτρηση </a:t>
              </a:r>
              <a:r>
                <a:rPr lang="en-US" dirty="0" smtClean="0">
                  <a:latin typeface="+mn-lt"/>
                </a:rPr>
                <a:t>CO</a:t>
              </a:r>
              <a:r>
                <a:rPr lang="en-US" baseline="-25000" dirty="0" smtClean="0">
                  <a:latin typeface="+mn-lt"/>
                </a:rPr>
                <a:t>2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l-GR" dirty="0" smtClean="0">
                  <a:latin typeface="+mn-lt"/>
                </a:rPr>
                <a:t>στους κόμβους </a:t>
              </a:r>
              <a:r>
                <a:rPr lang="en-US" dirty="0" smtClean="0">
                  <a:latin typeface="+mn-lt"/>
                </a:rPr>
                <a:t>(</a:t>
              </a:r>
              <a:r>
                <a:rPr lang="el-GR" dirty="0" smtClean="0"/>
                <a:t>Αποθήκες</a:t>
              </a:r>
              <a:r>
                <a:rPr lang="en-US" dirty="0" smtClean="0">
                  <a:latin typeface="+mn-lt"/>
                </a:rPr>
                <a:t>, </a:t>
              </a:r>
              <a:r>
                <a:rPr lang="el-GR" dirty="0" smtClean="0">
                  <a:latin typeface="+mn-lt"/>
                </a:rPr>
                <a:t>Διαμετακομιστικά Κέντρα</a:t>
              </a:r>
              <a:r>
                <a:rPr lang="en-US" dirty="0" smtClean="0">
                  <a:latin typeface="+mn-lt"/>
                </a:rPr>
                <a:t>,</a:t>
              </a:r>
              <a:r>
                <a:rPr lang="el-GR" dirty="0" smtClean="0">
                  <a:latin typeface="+mn-lt"/>
                </a:rPr>
                <a:t> κλπ</a:t>
              </a:r>
              <a:r>
                <a:rPr lang="en-US" dirty="0" smtClean="0">
                  <a:latin typeface="+mn-lt"/>
                </a:rPr>
                <a:t>.) </a:t>
              </a:r>
              <a:endParaRPr lang="el-GR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2680" y="5263480"/>
              <a:ext cx="7098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Μέτρηση </a:t>
              </a:r>
              <a:r>
                <a:rPr lang="en-US" dirty="0" smtClean="0">
                  <a:latin typeface="+mn-lt"/>
                </a:rPr>
                <a:t>CO</a:t>
              </a:r>
              <a:r>
                <a:rPr lang="en-US" baseline="-25000" dirty="0" smtClean="0">
                  <a:latin typeface="+mn-lt"/>
                </a:rPr>
                <a:t>2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l-GR" dirty="0" smtClean="0">
                  <a:latin typeface="+mn-lt"/>
                </a:rPr>
                <a:t>κατά τη μεταφορά, ανεξαρτήτως μέσου</a:t>
              </a:r>
              <a:endParaRPr lang="el-GR" dirty="0">
                <a:latin typeface="+mn-lt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980728"/>
            <a:ext cx="82809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ΟΔΗΓΟΣ ΜΕΤΡΗΣΗΣ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Πιλοτική Εφαρμογή Οδηγού</a:t>
            </a:r>
            <a:endParaRPr lang="el-GR" dirty="0"/>
          </a:p>
        </p:txBody>
      </p:sp>
      <p:grpSp>
        <p:nvGrpSpPr>
          <p:cNvPr id="17" name="Group 16"/>
          <p:cNvGrpSpPr/>
          <p:nvPr/>
        </p:nvGrpSpPr>
        <p:grpSpPr>
          <a:xfrm>
            <a:off x="817640" y="1196752"/>
            <a:ext cx="7849773" cy="1066218"/>
            <a:chOff x="817640" y="1196752"/>
            <a:chExt cx="7849773" cy="10662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7640" y="1224256"/>
              <a:ext cx="443706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68624" y="1196752"/>
              <a:ext cx="7098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Διαθέσιμα δεδομένα: μεταφορές με φορτηγό (κατηγορία προϊόντος, βάρος, όγκος, χιλιόμετρα ταξιδιού) εκτίμηση κατανάλωσης καυσίμου</a:t>
              </a:r>
              <a:endParaRPr lang="el-GR" dirty="0">
                <a:latin typeface="+mn-lt"/>
              </a:endParaRPr>
            </a:p>
          </p:txBody>
        </p:sp>
        <p:pic>
          <p:nvPicPr>
            <p:cNvPr id="7" name="Εικόνα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320" y="1886625"/>
              <a:ext cx="376345" cy="3763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68623" y="1893638"/>
              <a:ext cx="7098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Για συγκεκριμένη χρονική περίοδο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656" y="2479951"/>
            <a:ext cx="7841795" cy="784496"/>
            <a:chOff x="1143656" y="2479951"/>
            <a:chExt cx="7841795" cy="784496"/>
          </a:xfrm>
        </p:grpSpPr>
        <p:pic>
          <p:nvPicPr>
            <p:cNvPr id="9" name="Εικόνα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656" y="2479951"/>
              <a:ext cx="1937363" cy="7844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35001" y="2618116"/>
              <a:ext cx="5250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Εργοστάσιο – Αποθήκη Προμηθευτή</a:t>
              </a:r>
              <a:r>
                <a:rPr lang="el-GR" dirty="0" smtClean="0">
                  <a:latin typeface="+mn-lt"/>
                </a:rPr>
                <a:t/>
              </a:r>
              <a:br>
                <a:rPr lang="el-GR" dirty="0" smtClean="0">
                  <a:latin typeface="+mn-lt"/>
                </a:rPr>
              </a:br>
              <a:r>
                <a:rPr lang="el-GR" i="1" dirty="0" smtClean="0">
                  <a:latin typeface="+mn-lt"/>
                </a:rPr>
                <a:t>1 επιχείρηση</a:t>
              </a:r>
              <a:endParaRPr lang="el-GR" i="1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2787" y="3350656"/>
            <a:ext cx="7712662" cy="798424"/>
            <a:chOff x="1272787" y="3350656"/>
            <a:chExt cx="7712662" cy="798424"/>
          </a:xfrm>
        </p:grpSpPr>
        <p:pic>
          <p:nvPicPr>
            <p:cNvPr id="11" name="Εικόνα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787" y="3350656"/>
              <a:ext cx="1650979" cy="7984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34999" y="3426702"/>
              <a:ext cx="5250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Αποθήκη Προμηθευτή – Κ.</a:t>
              </a:r>
              <a:r>
                <a:rPr lang="el-GR" b="1" dirty="0" smtClean="0"/>
                <a:t>Δ</a:t>
              </a:r>
              <a:r>
                <a:rPr lang="el-GR" b="1" dirty="0" smtClean="0">
                  <a:latin typeface="+mn-lt"/>
                </a:rPr>
                <a:t>. </a:t>
              </a:r>
              <a:r>
                <a:rPr lang="el-GR" b="1" dirty="0" err="1" smtClean="0">
                  <a:latin typeface="+mn-lt"/>
                </a:rPr>
                <a:t>Λιανέμπορου</a:t>
              </a:r>
              <a:r>
                <a:rPr lang="el-GR" dirty="0" smtClean="0">
                  <a:latin typeface="+mn-lt"/>
                </a:rPr>
                <a:t/>
              </a:r>
              <a:br>
                <a:rPr lang="el-GR" dirty="0" smtClean="0">
                  <a:latin typeface="+mn-lt"/>
                </a:rPr>
              </a:br>
              <a:r>
                <a:rPr lang="el-GR" i="1" dirty="0"/>
                <a:t>3</a:t>
              </a:r>
              <a:r>
                <a:rPr lang="el-GR" i="1" dirty="0" smtClean="0">
                  <a:latin typeface="+mn-lt"/>
                </a:rPr>
                <a:t> επιχειρήσεις</a:t>
              </a:r>
              <a:endParaRPr lang="el-GR" i="1" dirty="0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51017" y="5084845"/>
            <a:ext cx="7540704" cy="1584515"/>
            <a:chOff x="1451017" y="5084845"/>
            <a:chExt cx="7540704" cy="1584515"/>
          </a:xfrm>
        </p:grpSpPr>
        <p:pic>
          <p:nvPicPr>
            <p:cNvPr id="13" name="Εικόνα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1017" y="5084845"/>
              <a:ext cx="1435967" cy="15845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41271" y="5467415"/>
              <a:ext cx="5250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Αποθήκη Προμηθευτή – Καταστήματα</a:t>
              </a:r>
              <a:r>
                <a:rPr lang="el-GR" dirty="0" smtClean="0">
                  <a:latin typeface="+mn-lt"/>
                </a:rPr>
                <a:t/>
              </a:r>
              <a:br>
                <a:rPr lang="el-GR" dirty="0" smtClean="0">
                  <a:latin typeface="+mn-lt"/>
                </a:rPr>
              </a:br>
              <a:r>
                <a:rPr lang="el-GR" i="1" dirty="0" smtClean="0"/>
                <a:t>1 επιχείρηση</a:t>
              </a:r>
              <a:endParaRPr lang="el-GR" i="1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60410" y="4127949"/>
            <a:ext cx="7643428" cy="1220107"/>
            <a:chOff x="1360410" y="4127949"/>
            <a:chExt cx="7643428" cy="1220107"/>
          </a:xfrm>
        </p:grpSpPr>
        <p:pic>
          <p:nvPicPr>
            <p:cNvPr id="14" name="Εικόνα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410" y="4127949"/>
              <a:ext cx="1503853" cy="122010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53388" y="4364742"/>
              <a:ext cx="5250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Κ.Δ. </a:t>
              </a:r>
              <a:r>
                <a:rPr lang="el-GR" b="1" dirty="0" err="1" smtClean="0"/>
                <a:t>Λιανέμπορου</a:t>
              </a:r>
              <a:r>
                <a:rPr lang="el-GR" b="1" dirty="0" smtClean="0"/>
                <a:t> – </a:t>
              </a:r>
              <a:r>
                <a:rPr lang="el-GR" b="1" dirty="0" smtClean="0">
                  <a:latin typeface="+mn-lt"/>
                </a:rPr>
                <a:t>Καταστήματα</a:t>
              </a:r>
              <a:r>
                <a:rPr lang="el-GR" dirty="0" smtClean="0">
                  <a:latin typeface="+mn-lt"/>
                </a:rPr>
                <a:t/>
              </a:r>
              <a:br>
                <a:rPr lang="el-GR" dirty="0" smtClean="0">
                  <a:latin typeface="+mn-lt"/>
                </a:rPr>
              </a:br>
              <a:r>
                <a:rPr lang="el-GR" i="1" dirty="0" smtClean="0"/>
                <a:t>2 επιχειρήσεις</a:t>
              </a:r>
              <a:endParaRPr lang="el-GR" i="1" dirty="0">
                <a:latin typeface="+mn-lt"/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ΓΙΑ ΜΕΙΩΣΗ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Ανάλυση Φορτίων και «Κόμβων»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1" y="1021209"/>
            <a:ext cx="6840761" cy="555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ΟΔΗΓΟΣ ΜΕΤΡΗΣΗΣ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Αποτελέσματα Πιλοτικής Εφαρμογής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86136" y="1136938"/>
            <a:ext cx="740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Ανομοιομορφία δεδομένων. Αποτύπωση οικολογικού αποτυπώματος εφοδιαστικής αλυσίδας 1 επιχείρησης από άκρη σε άκρη</a:t>
            </a:r>
            <a:endParaRPr lang="el-GR" sz="2000" dirty="0">
              <a:latin typeface="+mn-lt"/>
            </a:endParaRPr>
          </a:p>
        </p:txBody>
      </p:sp>
      <p:pic>
        <p:nvPicPr>
          <p:cNvPr id="6" name="Picture 2" descr="circle, exclamation, yellow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0860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o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45" y="5434236"/>
            <a:ext cx="443036" cy="443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8721" y="6248300"/>
            <a:ext cx="4621009" cy="537006"/>
          </a:xfrm>
          <a:prstGeom prst="rect">
            <a:avLst/>
          </a:prstGeom>
          <a:blipFill rotWithShape="0">
            <a:blip r:embed="rId4" cstate="print"/>
            <a:stretch>
              <a:fillRect l="-1187" b="-5682"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  <p:sp>
        <p:nvSpPr>
          <p:cNvPr id="9" name="Ορθογώνιο 3"/>
          <p:cNvSpPr/>
          <p:nvPr/>
        </p:nvSpPr>
        <p:spPr>
          <a:xfrm>
            <a:off x="1496616" y="5302949"/>
            <a:ext cx="7058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</a:t>
            </a:r>
            <a:r>
              <a:rPr lang="en-US" b="1" dirty="0"/>
              <a:t>CO</a:t>
            </a:r>
            <a:r>
              <a:rPr lang="el-GR" b="1" baseline="-25000" dirty="0"/>
              <a:t>2</a:t>
            </a:r>
            <a:r>
              <a:rPr lang="en-US" b="1" dirty="0"/>
              <a:t>e efficiency </a:t>
            </a:r>
            <a:r>
              <a:rPr lang="el-GR" dirty="0"/>
              <a:t>μετράει την αποδοτικότητα μιας συγκεκριμένης </a:t>
            </a:r>
            <a:r>
              <a:rPr lang="el-GR" dirty="0" smtClean="0"/>
              <a:t>δραστηριότητας</a:t>
            </a:r>
            <a:r>
              <a:rPr lang="en-US" dirty="0" smtClean="0"/>
              <a:t> </a:t>
            </a:r>
            <a:r>
              <a:rPr lang="el-GR" dirty="0" smtClean="0"/>
              <a:t>της εφοδιαστικής αλυσίδας:</a:t>
            </a:r>
            <a:endParaRPr lang="el-GR" dirty="0"/>
          </a:p>
        </p:txBody>
      </p:sp>
      <p:sp>
        <p:nvSpPr>
          <p:cNvPr id="10" name="Ellipse 9"/>
          <p:cNvSpPr/>
          <p:nvPr/>
        </p:nvSpPr>
        <p:spPr>
          <a:xfrm>
            <a:off x="1121574" y="3962348"/>
            <a:ext cx="156501" cy="1444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7981389" y="2675952"/>
            <a:ext cx="154781" cy="1444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34" charset="0"/>
            </a:endParaRPr>
          </a:p>
        </p:txBody>
      </p:sp>
      <p:grpSp>
        <p:nvGrpSpPr>
          <p:cNvPr id="12" name="Gruppieren 29"/>
          <p:cNvGrpSpPr>
            <a:grpSpLocks/>
          </p:cNvGrpSpPr>
          <p:nvPr/>
        </p:nvGrpSpPr>
        <p:grpSpPr bwMode="auto">
          <a:xfrm>
            <a:off x="416496" y="2348880"/>
            <a:ext cx="7570276" cy="2017870"/>
            <a:chOff x="635704" y="4169134"/>
            <a:chExt cx="6987777" cy="2019495"/>
          </a:xfrm>
        </p:grpSpPr>
        <p:sp>
          <p:nvSpPr>
            <p:cNvPr id="13" name="Ellipse 11"/>
            <p:cNvSpPr/>
            <p:nvPr/>
          </p:nvSpPr>
          <p:spPr>
            <a:xfrm>
              <a:off x="2627127" y="5157799"/>
              <a:ext cx="144460" cy="1429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34" charset="0"/>
              </a:endParaRPr>
            </a:p>
          </p:txBody>
        </p:sp>
        <p:sp>
          <p:nvSpPr>
            <p:cNvPr id="14" name="Ellipse 12"/>
            <p:cNvSpPr/>
            <p:nvPr/>
          </p:nvSpPr>
          <p:spPr>
            <a:xfrm>
              <a:off x="6516408" y="5578826"/>
              <a:ext cx="144460" cy="1445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34" charset="0"/>
              </a:endParaRPr>
            </a:p>
          </p:txBody>
        </p:sp>
        <p:cxnSp>
          <p:nvCxnSpPr>
            <p:cNvPr id="15" name="Gerade Verbindung mit Pfeil 14"/>
            <p:cNvCxnSpPr>
              <a:stCxn id="10" idx="7"/>
              <a:endCxn id="13" idx="2"/>
            </p:cNvCxnSpPr>
            <p:nvPr/>
          </p:nvCxnSpPr>
          <p:spPr>
            <a:xfrm flipV="1">
              <a:off x="1343365" y="5229294"/>
              <a:ext cx="1283762" cy="5757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7"/>
            <p:cNvCxnSpPr>
              <a:endCxn id="14" idx="2"/>
            </p:cNvCxnSpPr>
            <p:nvPr/>
          </p:nvCxnSpPr>
          <p:spPr>
            <a:xfrm>
              <a:off x="2785873" y="5248359"/>
              <a:ext cx="3730535" cy="4035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9"/>
            <p:cNvCxnSpPr>
              <a:stCxn id="14" idx="6"/>
              <a:endCxn id="11" idx="0"/>
            </p:cNvCxnSpPr>
            <p:nvPr/>
          </p:nvCxnSpPr>
          <p:spPr>
            <a:xfrm flipV="1">
              <a:off x="6660868" y="4496469"/>
              <a:ext cx="962613" cy="11546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22"/>
            <p:cNvSpPr txBox="1">
              <a:spLocks noChangeArrowheads="1"/>
            </p:cNvSpPr>
            <p:nvPr/>
          </p:nvSpPr>
          <p:spPr bwMode="auto">
            <a:xfrm>
              <a:off x="635704" y="4817728"/>
              <a:ext cx="1927552" cy="52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CO</a:t>
              </a:r>
              <a:r>
                <a:rPr lang="el-GR" sz="1400" b="1" baseline="-25000" dirty="0"/>
                <a:t>2</a:t>
              </a:r>
              <a:r>
                <a:rPr lang="en-US" sz="1400" b="1" dirty="0"/>
                <a:t>e efficiency </a:t>
              </a:r>
              <a:r>
                <a:rPr lang="de-DE" sz="1400" dirty="0" smtClean="0">
                  <a:latin typeface="Helvetica" pitchFamily="34" charset="0"/>
                </a:rPr>
                <a:t>0,1506</a:t>
              </a:r>
            </a:p>
            <a:p>
              <a:pPr algn="ctr"/>
              <a:r>
                <a:rPr lang="de-DE" sz="1400" b="1" dirty="0" smtClean="0">
                  <a:latin typeface="Helvetica" pitchFamily="34" charset="0"/>
                </a:rPr>
                <a:t>Truck </a:t>
              </a:r>
              <a:r>
                <a:rPr lang="de-DE" sz="1400" b="1" dirty="0" err="1" smtClean="0">
                  <a:latin typeface="Helvetica" pitchFamily="34" charset="0"/>
                </a:rPr>
                <a:t>Utilization</a:t>
              </a:r>
              <a:r>
                <a:rPr lang="de-DE" sz="1400" b="1" dirty="0" smtClean="0">
                  <a:latin typeface="Helvetica" pitchFamily="34" charset="0"/>
                </a:rPr>
                <a:t> </a:t>
              </a:r>
              <a:r>
                <a:rPr lang="de-DE" sz="1400" dirty="0" smtClean="0">
                  <a:latin typeface="Helvetica" pitchFamily="34" charset="0"/>
                </a:rPr>
                <a:t>60%</a:t>
              </a:r>
              <a:r>
                <a:rPr lang="de-DE" sz="1400" b="1" dirty="0" smtClean="0">
                  <a:latin typeface="Helvetica" pitchFamily="34" charset="0"/>
                </a:rPr>
                <a:t> </a:t>
              </a:r>
              <a:endParaRPr lang="en-US" sz="1400" b="1" dirty="0">
                <a:latin typeface="Helvetica" pitchFamily="34" charset="0"/>
              </a:endParaRPr>
            </a:p>
          </p:txBody>
        </p:sp>
        <p:sp>
          <p:nvSpPr>
            <p:cNvPr id="19" name="Textfeld 25"/>
            <p:cNvSpPr txBox="1">
              <a:spLocks noChangeArrowheads="1"/>
            </p:cNvSpPr>
            <p:nvPr/>
          </p:nvSpPr>
          <p:spPr bwMode="auto">
            <a:xfrm>
              <a:off x="4236622" y="5664988"/>
              <a:ext cx="1995147" cy="52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CO</a:t>
              </a:r>
              <a:r>
                <a:rPr lang="el-GR" sz="1400" b="1" baseline="-25000" dirty="0"/>
                <a:t>2</a:t>
              </a:r>
              <a:r>
                <a:rPr lang="en-US" sz="1400" b="1" dirty="0"/>
                <a:t>e efficiency </a:t>
              </a:r>
              <a:r>
                <a:rPr lang="de-DE" sz="1400" dirty="0">
                  <a:latin typeface="Helvetica" pitchFamily="34" charset="0"/>
                </a:rPr>
                <a:t>0,078</a:t>
              </a:r>
              <a:endParaRPr lang="en-US" sz="1400" dirty="0">
                <a:latin typeface="Helvetica" pitchFamily="34" charset="0"/>
              </a:endParaRPr>
            </a:p>
            <a:p>
              <a:pPr algn="ctr"/>
              <a:r>
                <a:rPr lang="de-DE" sz="1400" b="1" dirty="0" smtClean="0">
                  <a:latin typeface="Helvetica" pitchFamily="34" charset="0"/>
                </a:rPr>
                <a:t>Truck </a:t>
              </a:r>
              <a:r>
                <a:rPr lang="de-DE" sz="1400" b="1" dirty="0" err="1">
                  <a:latin typeface="Helvetica" pitchFamily="34" charset="0"/>
                </a:rPr>
                <a:t>Utilization</a:t>
              </a:r>
              <a:r>
                <a:rPr lang="de-DE" sz="1400" b="1" dirty="0">
                  <a:latin typeface="Helvetica" pitchFamily="34" charset="0"/>
                </a:rPr>
                <a:t> </a:t>
              </a:r>
              <a:r>
                <a:rPr lang="de-DE" sz="1400" dirty="0" smtClean="0">
                  <a:latin typeface="Helvetica" pitchFamily="34" charset="0"/>
                </a:rPr>
                <a:t>73%</a:t>
              </a:r>
              <a:r>
                <a:rPr lang="de-DE" sz="1400" b="1" dirty="0" smtClean="0">
                  <a:latin typeface="Helvetica" pitchFamily="34" charset="0"/>
                </a:rPr>
                <a:t> </a:t>
              </a:r>
              <a:endParaRPr lang="en-US" sz="1400" b="1" dirty="0">
                <a:latin typeface="Helvetica" pitchFamily="34" charset="0"/>
              </a:endParaRPr>
            </a:p>
          </p:txBody>
        </p:sp>
        <p:sp>
          <p:nvSpPr>
            <p:cNvPr id="20" name="Textfeld 26"/>
            <p:cNvSpPr txBox="1">
              <a:spLocks noChangeArrowheads="1"/>
            </p:cNvSpPr>
            <p:nvPr/>
          </p:nvSpPr>
          <p:spPr bwMode="auto">
            <a:xfrm>
              <a:off x="4542654" y="4169134"/>
              <a:ext cx="2109561" cy="52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CO</a:t>
              </a:r>
              <a:r>
                <a:rPr lang="el-GR" sz="1400" b="1" baseline="-25000" dirty="0"/>
                <a:t>2</a:t>
              </a:r>
              <a:r>
                <a:rPr lang="en-US" sz="1400" b="1" dirty="0"/>
                <a:t>e efficiency </a:t>
              </a:r>
              <a:r>
                <a:rPr lang="de-DE" sz="1400" dirty="0">
                  <a:latin typeface="Helvetica" pitchFamily="34" charset="0"/>
                </a:rPr>
                <a:t>0,143</a:t>
              </a:r>
              <a:endParaRPr lang="en-US" sz="1400" dirty="0">
                <a:latin typeface="Helvetica" pitchFamily="34" charset="0"/>
              </a:endParaRPr>
            </a:p>
            <a:p>
              <a:pPr algn="ctr"/>
              <a:r>
                <a:rPr lang="de-DE" sz="1400" b="1" dirty="0" smtClean="0">
                  <a:latin typeface="Helvetica" pitchFamily="34" charset="0"/>
                </a:rPr>
                <a:t>Truck </a:t>
              </a:r>
              <a:r>
                <a:rPr lang="de-DE" sz="1400" b="1" dirty="0" err="1">
                  <a:latin typeface="Helvetica" pitchFamily="34" charset="0"/>
                </a:rPr>
                <a:t>Utilization</a:t>
              </a:r>
              <a:r>
                <a:rPr lang="de-DE" sz="1400" b="1" dirty="0">
                  <a:latin typeface="Helvetica" pitchFamily="34" charset="0"/>
                </a:rPr>
                <a:t> </a:t>
              </a:r>
              <a:r>
                <a:rPr lang="de-DE" sz="1400" dirty="0" smtClean="0">
                  <a:latin typeface="Helvetica" pitchFamily="34" charset="0"/>
                </a:rPr>
                <a:t>90</a:t>
              </a:r>
              <a:r>
                <a:rPr lang="de-DE" sz="1400" dirty="0">
                  <a:latin typeface="Helvetica" pitchFamily="34" charset="0"/>
                </a:rPr>
                <a:t>%</a:t>
              </a:r>
              <a:r>
                <a:rPr lang="de-DE" sz="1400" b="1" dirty="0">
                  <a:latin typeface="Helvetica" pitchFamily="34" charset="0"/>
                </a:rPr>
                <a:t> </a:t>
              </a:r>
              <a:endParaRPr lang="en-US" sz="1400" b="1" dirty="0">
                <a:latin typeface="Helvetica" pitchFamily="34" charset="0"/>
              </a:endParaRPr>
            </a:p>
          </p:txBody>
        </p:sp>
      </p:grpSp>
      <p:sp>
        <p:nvSpPr>
          <p:cNvPr id="21" name="Textfeld 27"/>
          <p:cNvSpPr txBox="1">
            <a:spLocks noChangeArrowheads="1"/>
          </p:cNvSpPr>
          <p:nvPr/>
        </p:nvSpPr>
        <p:spPr bwMode="auto">
          <a:xfrm>
            <a:off x="488504" y="3685076"/>
            <a:ext cx="59676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>
                <a:latin typeface="Helvetica" pitchFamily="34" charset="0"/>
              </a:rPr>
              <a:t>A</a:t>
            </a:r>
            <a:endParaRPr lang="en-US" sz="1200">
              <a:latin typeface="Helvetica" pitchFamily="34" charset="0"/>
            </a:endParaRPr>
          </a:p>
        </p:txBody>
      </p:sp>
      <p:sp>
        <p:nvSpPr>
          <p:cNvPr id="22" name="Textfeld 28"/>
          <p:cNvSpPr txBox="1">
            <a:spLocks noChangeArrowheads="1"/>
          </p:cNvSpPr>
          <p:nvPr/>
        </p:nvSpPr>
        <p:spPr bwMode="auto">
          <a:xfrm>
            <a:off x="7760395" y="2240593"/>
            <a:ext cx="59676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dirty="0">
                <a:latin typeface="Helvetica" pitchFamily="34" charset="0"/>
              </a:rPr>
              <a:t>B</a:t>
            </a:r>
            <a:endParaRPr lang="en-US" sz="1200" dirty="0">
              <a:latin typeface="Helvetica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72" y="4005064"/>
            <a:ext cx="969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003" y="3717426"/>
            <a:ext cx="443706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Εικόνα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8704" y="3573016"/>
            <a:ext cx="959153" cy="796835"/>
          </a:xfrm>
          <a:prstGeom prst="rect">
            <a:avLst/>
          </a:prstGeom>
        </p:spPr>
      </p:pic>
      <p:pic>
        <p:nvPicPr>
          <p:cNvPr id="26" name="Εικόνα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8777" y="4263752"/>
            <a:ext cx="333375" cy="533400"/>
          </a:xfrm>
          <a:prstGeom prst="rect">
            <a:avLst/>
          </a:prstGeom>
        </p:spPr>
      </p:pic>
      <p:pic>
        <p:nvPicPr>
          <p:cNvPr id="27" name="Εικόνα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2321" y="2472183"/>
            <a:ext cx="685800" cy="542925"/>
          </a:xfrm>
          <a:prstGeom prst="rect">
            <a:avLst/>
          </a:prstGeom>
        </p:spPr>
      </p:pic>
      <p:cxnSp>
        <p:nvCxnSpPr>
          <p:cNvPr id="28" name="Gerade Verbindung mit Pfeil 17"/>
          <p:cNvCxnSpPr>
            <a:stCxn id="13" idx="0"/>
            <a:endCxn id="11" idx="7"/>
          </p:cNvCxnSpPr>
          <p:nvPr/>
        </p:nvCxnSpPr>
        <p:spPr bwMode="auto">
          <a:xfrm flipV="1">
            <a:off x="2652175" y="2697108"/>
            <a:ext cx="5461328" cy="6396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759891"/>
            <a:ext cx="2288704" cy="57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1025352"/>
            <a:ext cx="2304256" cy="5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ΓΙΑ ΜΕΙΩΣΗ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Συνέργεια = Μείωση Κόστους και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8624" y="1196752"/>
            <a:ext cx="7488832" cy="4259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Συνεργάζομαι όχι μόνο για να μετρήσω αλλά και για βρω τρόπους να μειώσω: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Κόστος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937017899"/>
              </p:ext>
            </p:extLst>
          </p:nvPr>
        </p:nvGraphicFramePr>
        <p:xfrm>
          <a:off x="3944888" y="4581128"/>
          <a:ext cx="216024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4808" y="234888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πιο διαδεδομένη περιβαλλοντική πρακτική σε Ευρωπαϊκό επίπεδο:</a:t>
            </a:r>
          </a:p>
          <a:p>
            <a:r>
              <a:rPr lang="el-GR" sz="2400" dirty="0" smtClean="0"/>
              <a:t> 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ενοποίηση αποστολών</a:t>
            </a:r>
            <a:r>
              <a:rPr lang="el-GR" sz="2400" dirty="0" smtClean="0"/>
              <a:t>*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84648" y="608458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* Με βάση Ευρωπαϊκή έρευνα (</a:t>
            </a:r>
            <a:r>
              <a:rPr lang="en-US" sz="1600" dirty="0" smtClean="0"/>
              <a:t>www.e-save.eu, 2012-2013), 70% </a:t>
            </a:r>
            <a:r>
              <a:rPr lang="el-GR" sz="1600" dirty="0" smtClean="0"/>
              <a:t>των επιχειρήσεων δηλώνουν ότι εφαρμόζουν αυτή την πρακτική σε μεγάλο βαθμό</a:t>
            </a:r>
            <a:endParaRPr lang="el-GR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 ΓΙΑ  ΜΕΙΩΣΗ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Συνεργασία κατά τη Μεταφορά: Σύγκριση Εναλλακτικών</a:t>
            </a:r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72480" y="1556792"/>
          <a:ext cx="8915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136576" y="5229200"/>
            <a:ext cx="7632848" cy="1628800"/>
            <a:chOff x="1136576" y="5229200"/>
            <a:chExt cx="7632848" cy="16288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376936" y="6091562"/>
              <a:ext cx="1296144" cy="766438"/>
            </a:xfrm>
            <a:prstGeom prst="rect">
              <a:avLst/>
            </a:prstGeom>
          </p:spPr>
          <p:txBody>
            <a:bodyPr vert="horz" lIns="95718" tIns="47859" rIns="95718" bIns="47859" anchor="ctr">
              <a:normAutofit fontScale="975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strike="noStrike" kern="0" cap="small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</a:t>
              </a:r>
              <a:r>
                <a:rPr kumimoji="0" lang="en-US" sz="4800" b="1" i="0" strike="noStrike" kern="0" cap="small" spc="0" normalizeH="0" baseline="-2500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</a:t>
              </a:r>
              <a:endParaRPr kumimoji="0" lang="el-GR" sz="4800" b="1" i="0" strike="noStrike" kern="0" cap="small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36576" y="5301208"/>
              <a:ext cx="1224136" cy="766438"/>
              <a:chOff x="1424608" y="1294410"/>
              <a:chExt cx="1224136" cy="76643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24608" y="1340768"/>
                <a:ext cx="1152128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424608" y="1294410"/>
                <a:ext cx="1224136" cy="766438"/>
              </a:xfrm>
              <a:prstGeom prst="rect">
                <a:avLst/>
              </a:prstGeom>
            </p:spPr>
            <p:txBody>
              <a:bodyPr vert="horz" lIns="95718" tIns="47859" rIns="95718" bIns="47859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strike="noStrike" kern="0" cap="small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100 %</a:t>
                </a:r>
                <a:endParaRPr kumimoji="0" lang="el-GR" sz="3200" b="1" i="0" strike="noStrike" kern="0" cap="small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304928" y="5301208"/>
              <a:ext cx="1224136" cy="766438"/>
              <a:chOff x="1424608" y="1294410"/>
              <a:chExt cx="1224136" cy="76643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424608" y="1340768"/>
                <a:ext cx="1152128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424608" y="1294410"/>
                <a:ext cx="1224136" cy="766438"/>
              </a:xfrm>
              <a:prstGeom prst="rect">
                <a:avLst/>
              </a:prstGeom>
            </p:spPr>
            <p:txBody>
              <a:bodyPr vert="horz" lIns="95718" tIns="47859" rIns="95718" bIns="47859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200" b="1" i="0" strike="noStrike" kern="0" cap="small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-12</a:t>
                </a:r>
                <a:r>
                  <a:rPr kumimoji="0" lang="en-US" sz="3200" b="1" i="0" strike="noStrike" kern="0" cap="small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%</a:t>
                </a:r>
                <a:endParaRPr kumimoji="0" lang="el-GR" sz="3200" b="1" i="0" strike="noStrike" kern="0" cap="small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545288" y="5229200"/>
              <a:ext cx="1224136" cy="766438"/>
              <a:chOff x="1424608" y="1294410"/>
              <a:chExt cx="1224136" cy="76643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424608" y="1340768"/>
                <a:ext cx="1152128" cy="648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1424608" y="1294410"/>
                <a:ext cx="1224136" cy="766438"/>
              </a:xfrm>
              <a:prstGeom prst="rect">
                <a:avLst/>
              </a:prstGeom>
            </p:spPr>
            <p:txBody>
              <a:bodyPr vert="horz" lIns="95718" tIns="47859" rIns="95718" bIns="47859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200" b="1" i="0" strike="noStrike" kern="0" cap="small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-34</a:t>
                </a:r>
                <a:r>
                  <a:rPr kumimoji="0" lang="en-US" sz="3200" b="1" i="0" strike="noStrike" kern="0" cap="small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%</a:t>
                </a:r>
                <a:endParaRPr kumimoji="0" lang="el-GR" sz="3200" b="1" i="0" strike="noStrike" kern="0" cap="small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 ΓΙΑ  ΜΕΙΩΣΗ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  &amp;  ΚΟΣΤΟΥΣ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Συνεργασία κατά τη Μεταφορά: Σύγκριση Εναλλακτικών</a:t>
            </a:r>
            <a:endParaRPr lang="el-GR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72480" y="1340768"/>
          <a:ext cx="8915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28864" y="5949280"/>
            <a:ext cx="2232248" cy="766438"/>
          </a:xfrm>
          <a:prstGeom prst="rect">
            <a:avLst/>
          </a:prstGeom>
        </p:spPr>
        <p:txBody>
          <a:bodyPr vert="horz" lIns="95718" tIns="47859" rIns="95718" bIns="4785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strike="noStrike" kern="0" cap="sm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Κοστοσ</a:t>
            </a:r>
            <a:endParaRPr kumimoji="0" lang="el-GR" sz="5400" b="1" i="0" strike="noStrike" kern="0" cap="small" spc="0" normalizeH="0" baseline="-25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136576" y="5157192"/>
            <a:ext cx="1224136" cy="766438"/>
            <a:chOff x="1424608" y="1294410"/>
            <a:chExt cx="1224136" cy="766438"/>
          </a:xfrm>
        </p:grpSpPr>
        <p:sp>
          <p:nvSpPr>
            <p:cNvPr id="14" name="Oval 13"/>
            <p:cNvSpPr/>
            <p:nvPr/>
          </p:nvSpPr>
          <p:spPr>
            <a:xfrm>
              <a:off x="1424608" y="1340768"/>
              <a:ext cx="1152128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424608" y="1294410"/>
              <a:ext cx="1224136" cy="766438"/>
            </a:xfrm>
            <a:prstGeom prst="rect">
              <a:avLst/>
            </a:prstGeom>
          </p:spPr>
          <p:txBody>
            <a:bodyPr vert="horz" lIns="95718" tIns="47859" rIns="95718" bIns="47859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strike="noStrike" kern="0" cap="sm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100 %</a:t>
              </a:r>
              <a:endParaRPr kumimoji="0" lang="el-GR" sz="3200" b="1" i="0" strike="noStrike" kern="0" cap="small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4304928" y="5157192"/>
            <a:ext cx="1224136" cy="766438"/>
            <a:chOff x="1424608" y="1294410"/>
            <a:chExt cx="1224136" cy="766438"/>
          </a:xfrm>
        </p:grpSpPr>
        <p:sp>
          <p:nvSpPr>
            <p:cNvPr id="17" name="Oval 16"/>
            <p:cNvSpPr/>
            <p:nvPr/>
          </p:nvSpPr>
          <p:spPr>
            <a:xfrm>
              <a:off x="1424608" y="1340768"/>
              <a:ext cx="1152128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424608" y="1294410"/>
              <a:ext cx="1224136" cy="766438"/>
            </a:xfrm>
            <a:prstGeom prst="rect">
              <a:avLst/>
            </a:prstGeom>
          </p:spPr>
          <p:txBody>
            <a:bodyPr vert="horz" lIns="95718" tIns="47859" rIns="95718" bIns="47859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strike="noStrike" kern="0" cap="sm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-29</a:t>
              </a:r>
              <a:r>
                <a:rPr kumimoji="0" lang="en-US" sz="3200" b="1" i="0" strike="noStrike" kern="0" cap="sm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%</a:t>
              </a:r>
              <a:endParaRPr kumimoji="0" lang="el-GR" sz="3200" b="1" i="0" strike="noStrike" kern="0" cap="small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7545288" y="5085184"/>
            <a:ext cx="1224136" cy="766438"/>
            <a:chOff x="1424608" y="1294410"/>
            <a:chExt cx="1224136" cy="766438"/>
          </a:xfrm>
        </p:grpSpPr>
        <p:sp>
          <p:nvSpPr>
            <p:cNvPr id="22" name="Oval 21"/>
            <p:cNvSpPr/>
            <p:nvPr/>
          </p:nvSpPr>
          <p:spPr>
            <a:xfrm>
              <a:off x="1424608" y="1340768"/>
              <a:ext cx="1152128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1424608" y="1294410"/>
              <a:ext cx="1224136" cy="766438"/>
            </a:xfrm>
            <a:prstGeom prst="rect">
              <a:avLst/>
            </a:prstGeom>
          </p:spPr>
          <p:txBody>
            <a:bodyPr vert="horz" lIns="95718" tIns="47859" rIns="95718" bIns="47859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strike="noStrike" kern="0" cap="sm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-40</a:t>
              </a:r>
              <a:r>
                <a:rPr kumimoji="0" lang="en-US" sz="3200" b="1" i="0" strike="noStrike" kern="0" cap="small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%</a:t>
              </a:r>
              <a:endParaRPr kumimoji="0" lang="el-GR" sz="3200" b="1" i="0" strike="noStrike" kern="0" cap="small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 ΓΙΑ  ΜΕΙΩΣΗ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  &amp;  ΚΟΣΤΟΥΣ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Σημαντικό όφελος και από άλλες μετρήσεις</a:t>
            </a: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76536" y="1196752"/>
          <a:ext cx="8136904" cy="5035550"/>
        </p:xfrm>
        <a:graphic>
          <a:graphicData uri="http://schemas.openxmlformats.org/presentationml/2006/ole">
            <p:oleObj spid="_x0000_s1026" name="Worksheet" r:id="rId3" imgW="5991157" imgH="4048215" progId="Excel.Sheet.12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913440" y="1196752"/>
            <a:ext cx="0" cy="460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20952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STARFISH, IGD/ECR UK (2011-2012)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776536" y="5805264"/>
            <a:ext cx="81369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>
            <a:off x="776536" y="5805264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7" y="975915"/>
            <a:ext cx="2232248" cy="57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304" y="1169368"/>
            <a:ext cx="1656184" cy="5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 ΓΙΑ  ΜΕΙΩΣΗ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  &amp;  ΚΟΣΤΟΥΣ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Συνέργεια = Επιπλέον Οφέλη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568624" y="1268760"/>
            <a:ext cx="6768752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/>
            <a:r>
              <a:rPr lang="el-GR" sz="2800" b="1" dirty="0" smtClean="0"/>
              <a:t>Εντείνεται </a:t>
            </a:r>
            <a:r>
              <a:rPr lang="el-GR" sz="2800" b="1" dirty="0"/>
              <a:t>η εμπιστοσύνη στη σχέση </a:t>
            </a:r>
            <a:r>
              <a:rPr lang="el-GR" sz="2800" b="1" dirty="0" smtClean="0"/>
              <a:t>λιανέμπορου –</a:t>
            </a:r>
            <a:r>
              <a:rPr lang="en-US" sz="2800" b="1" dirty="0" smtClean="0"/>
              <a:t> </a:t>
            </a:r>
            <a:r>
              <a:rPr lang="el-GR" sz="2800" b="1" dirty="0" smtClean="0"/>
              <a:t>προμηθευτή</a:t>
            </a:r>
          </a:p>
          <a:p>
            <a:pPr lvl="0"/>
            <a:endParaRPr lang="el-GR" sz="2800" b="1" dirty="0"/>
          </a:p>
          <a:p>
            <a:pPr marL="261938" lvl="0" indent="-261938">
              <a:buFont typeface="Wingdings" pitchFamily="2" charset="2"/>
              <a:buChar char="§"/>
            </a:pPr>
            <a:r>
              <a:rPr lang="el-GR" sz="2400" b="1" u="sng" dirty="0" smtClean="0"/>
              <a:t>Εναρμόνιση διακικασιών</a:t>
            </a:r>
            <a:r>
              <a:rPr lang="el-GR" sz="2400" b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βελτίωση </a:t>
            </a:r>
            <a:r>
              <a:rPr lang="el-GR" sz="2400" dirty="0"/>
              <a:t>του </a:t>
            </a:r>
            <a:r>
              <a:rPr lang="en-US" sz="2400" dirty="0"/>
              <a:t>time slot management</a:t>
            </a:r>
            <a:endParaRPr lang="el-GR" sz="2400" dirty="0"/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μείωση </a:t>
            </a:r>
            <a:r>
              <a:rPr lang="el-GR" sz="2400" dirty="0"/>
              <a:t>διαχειριστικών </a:t>
            </a:r>
            <a:r>
              <a:rPr lang="el-GR" sz="2400" dirty="0" smtClean="0"/>
              <a:t>λαθών </a:t>
            </a:r>
            <a:r>
              <a:rPr lang="el-GR" sz="2400" dirty="0"/>
              <a:t>λόγω του μικρότερου </a:t>
            </a:r>
            <a:r>
              <a:rPr lang="el-GR" sz="2400" dirty="0" smtClean="0"/>
              <a:t>αριθμού </a:t>
            </a:r>
            <a:r>
              <a:rPr lang="el-GR" sz="2400" dirty="0"/>
              <a:t>χειρισμών των προϊόντων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βελτίωση </a:t>
            </a:r>
            <a:r>
              <a:rPr lang="el-GR" sz="2400" dirty="0"/>
              <a:t>των διαδικασιών στην </a:t>
            </a:r>
            <a:r>
              <a:rPr lang="el-GR" sz="2400" dirty="0" smtClean="0"/>
              <a:t>αποθήκη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άμεση ανταπόκριση σε περιπτώσεις </a:t>
            </a:r>
            <a:r>
              <a:rPr lang="en-US" sz="2400" dirty="0" smtClean="0"/>
              <a:t>out-of-stock</a:t>
            </a:r>
          </a:p>
          <a:p>
            <a:pPr lvl="0">
              <a:buFont typeface="Wingdings" pitchFamily="2" charset="2"/>
              <a:buChar char="Ø"/>
            </a:pPr>
            <a:endParaRPr lang="el-GR" sz="2400" dirty="0" smtClean="0"/>
          </a:p>
          <a:p>
            <a:pPr marL="261938" lvl="0" indent="-261938">
              <a:buFont typeface="Wingdings" pitchFamily="2" charset="2"/>
              <a:buChar char="§"/>
            </a:pPr>
            <a:r>
              <a:rPr lang="el-GR" sz="2400" dirty="0" smtClean="0"/>
              <a:t>Δυνατότητα </a:t>
            </a:r>
            <a:r>
              <a:rPr lang="el-GR" sz="2400" b="1" u="sng" dirty="0" smtClean="0"/>
              <a:t>αύξησης διανομής σε μικρούς προμηθευτές</a:t>
            </a:r>
            <a:r>
              <a:rPr lang="el-GR" sz="2400" b="1" dirty="0" smtClean="0"/>
              <a:t> / </a:t>
            </a:r>
            <a:r>
              <a:rPr lang="el-GR" sz="2400" b="1" u="sng" dirty="0" smtClean="0"/>
              <a:t>απομακρυσμένα σημεία πώλησης </a:t>
            </a:r>
            <a:r>
              <a:rPr lang="el-GR" sz="2400" dirty="0" smtClean="0"/>
              <a:t>με ταυτόχρονα μικρό κόστος και ανταγωνιστική τιμή</a:t>
            </a:r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https://www.asdreports.com/media/PR_11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3140968"/>
            <a:ext cx="1584176" cy="12961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ΑΠΟΤΥΠΩΜΑ ΜΑΣ ΚΟΣΤΙΖΕΙ...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2000" dirty="0" smtClean="0"/>
              <a:t>Πολλαπλές οι πιέσεις για μείωση του περιβαλλοντικού αποτυπώματος...</a:t>
            </a:r>
            <a:endParaRPr lang="el-GR" sz="2000" dirty="0"/>
          </a:p>
        </p:txBody>
      </p:sp>
      <p:pic>
        <p:nvPicPr>
          <p:cNvPr id="1026" name="Picture 2" descr="http://www.surreyheath.gov.uk/images/surreyheathboroughcouncil/environment/CarbonFootpri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8904" y="3286099"/>
            <a:ext cx="1368152" cy="1295029"/>
          </a:xfrm>
          <a:prstGeom prst="rect">
            <a:avLst/>
          </a:prstGeom>
          <a:noFill/>
        </p:spPr>
      </p:pic>
      <p:sp>
        <p:nvSpPr>
          <p:cNvPr id="1041" name="AutoShape 17" descr="data:image/jpeg;base64,/9j/4AAQSkZJRgABAQAAAQABAAD/2wCEAAkGBhQREBUQEBQWFRUUFRcVFRQVEhcVFhUVFxUYFRgUFBUXGyYeGBkkGhcVHy8gIycpLS4sFR4xNTAqNSYrLCkBCQoKDgwOGg8PGiklHyQtLCwsMC0qKSwsLC8sKSkpLCwsLCwsLCwsLCksLCwsLCwsLCwsLCwsLCwsLCwsLSksLP/AABEIAOEA4QMBIgACEQEDEQH/xAAcAAEAAgMBAQEAAAAAAAAAAAAABgcBBAUDAgj/xABCEAABAwIDBQYCBwcDAwUAAAABAAIDBBEFEiEGMUFRYQcTInGBkTKhFEJSYnKxwSQzgpKy0fAlosIjNHQVF1Nk0v/EABoBAQACAwEAAAAAAAAAAAAAAAADBAECBQb/xAAxEQACAgEDAwEGBQQDAAAAAAAAAQIDEQQSIRMxUUEFFCIyYXEjUoGhsZHB4fAkM0L/2gAMAwEAAhEDEQA/ALxREQBERAEREAREQBERAEREAREQBERAEREAREQBERAEREAREQBERAEREAREQBERAEREAREKAIsXTMgMoiIAsONllR7buvMVE/KbF5EY/i+K38IcsN4WTSclCLk/Qj2Pdo7g8spQ3K027xwzZvwjTTrxXU2Q21NU/uZgA/Ldpbudbfodx4+6rBdvYt9q+C32iPdjgVTjbJyODVrLZXLL4b7FxIsArKunoQiIgCLF1lAEREAREQBERAEREAREQBERAEREAWCsrzqb5HZd+U287aICq9sdpXzzOiY4iJhLQGnR5G9zrb9d3TzXKwjG5aaQPjcbA+Jl/C4cQR+q0PNFznNt5PKTvnKzfnkvOgrBLEyRu57Q4eRF7LZXB2KP7DD+Ej/cV3lfi8pM9PVLfBS8pBQ3tPcfo0Y4GXX0Y6ymShnae0/R4yPh73XzyOt+qxZ8rItX/wBMvsVqu3sY29fB+In2Y4riKTdnlPmrmm3wMe7y0y/8vmqMPmR53TrNsfui1gsoi6J6sLyqKgMaXvIa1ouSTYADivVV/wBpmMG7KVp0I7x/XUhrfkT7LWctqyQ32qqDmzNf2n2faGIFgPxPcQXDoAPD639FJNm9qI6xhLRle34mE3I6g8R1VOqX9mbD9KeRuERv1u5tv1VWFsnLDORptbbO1KXZlmgrKwFlXDuhERAEREAREQBERAEREAREQBYKyhQFGYnSGKaSI/Ue5vnYmx9rLVXf26iy18v3sjvdjR+i4C5sliTR5K6O2yUfqWf2a1Wakcz7Ejh/MA79SpaFAuzGuFpYDvuJB1Fsp9rN91PQrtT+BHotHLdTEyon2lRk0YI+rK0noCHN/MhSxc7aDDvpFNJCN7mnLfcHDVvzAW8llNE10N9bj5RSalfZtNasLftRuHsWu/RReWItcWuBBaSCDvBGhBUy7N8HeZjUuBDGtLWk6ZnHQ25gC+vNUa096POaSMutHHoyyERF0D1AVR7fPJr5L8AwDy7tp/VW3dVBttNmr5iOBa3+VjQoL/lOb7Sf4P6nCVk9muGlkD5iNZXWH4Waf1F3soHhGFuqZmws3uOp+y0b3HyCumhpWxRtjYLNYA0DoBZRURy8lP2bTun1H2R7BZRFcO8EREAREQBERAEREAREQBERAEKIgKy7S6PLUMl4Pjt6sP8AZzVD1bG31AJKJ7uMZDwfUAj2JVTqjdHEjzmvr2XZ88nV2XrTFVwvBsM4afwu8JB9/krnaqGhkyuDuRB9jdXnR1bZY2yMN2uFwehUunfdFz2XPiUT3WjjGKsponTSbm8BvcTuaOpW8q77UKl2eGL6uVz7c3Xy6+Qv7lTTltjk6Got6VbmiIVVd3s7ppBfNJnc29gRmvlvytormwqpZJFG+K2QtGUAWsN2Ww3W3W6Kj1YPZfWktlhJ0aWvaOV7h1vUBVqZfF9zkaC7Fri//X8k8REVw7xq4nWCGJ8rtzGl3nYaD1Nh6qkJ5i97nuN3OJc48yTc/Mqa9oe0Qd+yRm9iDKRzG5npvPUDkVBlTull4OB7RuU57F6fyT7svpNJpSOLWA+7iB/tU+Cj+xGH91RR6avvIf4t3+3KpCFYrWIo62khspiv95CLC+HSAbypCyeiLAWUAREQBERAEREAREQBERAEKIgOfjkGemmYeMT/AOkqkgVfhaqb2owI0tQWAHu3eKM828r8xu+fFVr12ZyPadbaU16HHUz7PdoiyQUjySx5OT7rrXt5Gx9fNQxdXZWMurYAP/kB9BqfkCq8G1JYOZppuFsXHyXOCof2j4O6WFkzBcxXzADXI613ehAPqVMGoQr8luWD01tasg4P1KDU67LqY55pfq2azzN8x+VvcLu4nsDTTOzAOjN7nuyAD/CQQPSy7WGYZHTxtiiFmt63uTvJPElQQpcZZZy9NoZ127pPhG4o7tjtF9Fhs395JcM6c3nyuLdSFIiqw7S3H6Uwa2EQt6vde3yUtktscovaux11OUe5Eib6lbGG0RmmjiG97g3yB3n2v7LWU47NMLDnyVDh8HgZ5kXcfaw9SqUI7pJHnqK+rYolgwRBrQ1ugaAAOgFgvtAsEronquxxNq9ohSQ5hYyO8MbTz4uPQf2HFVNV1j5XmSVxe48XG59OQ6Bb+1GLOqKqR5Pha4sYOTWmw99/quUqNs9zPOazUu2eF2RZPZxjD5WPikJd3eUtcSScrr+Ek8raeamaiuwGBmCAyPFnynNY7wwfCCOe8+oUqVqvO1ZO3pVJVR39wiIpCyEREAREQBFi6ygCIiAIiIAubjeCsqYjFIOrXDe132h/mq6SwVhrJiUVJYZR2K4a6nmfC+xLDvG4ggEEeYIWcIxJ1PMyZoBLDex3EEEEexK2Np63vayZ/wB8tHkzwD5NXLXOfEuDyc8Rsez0fBbuEbbU84AziN5+pIcpv0duP+aLuCcEZgRl35ri1ud9yoZfbZCAWgkA7wCbHzHFTq9+qOjD2nJLEo5Lqjx2BzsrZoiRvAkbfT1W813EKhLLao8TlhN4pHs/C4geo3FZWo8o3j7U/NEvG6jG3mA/SIM7ATJFcgAauabZm9d1x5dV6bFYzLUwl07fhNmyWsHjjpzHEjTVSSyn4nE6Xw31/RlOYNsrPUuAawsbfxPe0gDyB1ceg+StfCMKZTxNij3NG/iSd7j1K3LLKxCtQI9PpIUcrlhcDbPGzS0+ZnxvORh5Egku9APey711EO02MGla472ytt6teFmbai8Emok41Sa8FZqd7IbDODxNVNsBYsjNiSebx05c9+7XR2L2RdLI2eYFsbSHNBGshB0/hBF78VZwCr1V5+JnM0Wk3fiWL7ABZRFbO0EREAREQBYusrBCAjm0G20NK/u7OkeLXa2wDb/acePReOGdolNJpJmiP3hdv8zf1AUK2zwp8NXI54OWRxex3Ag6kX5jdbp1XBVSVslLBwrdddXY1hcF7wVbZG5o3Bw5tII9wvW6pDCsYkppBJC4jmPquHJw4/mrc2fxttXCJWaHc5v2XDeOvO/VTV2qZ0NNrI38dmdRERSl0L5K+lghAURUnxuv9p35leS7G1mGmCrlbbRzi9v4Xkn5G49Fx1zZLDPI2xcZtPyERFqRhERATDBe0EwQxwuhDgwWzB9ja/2S21/Vd53aZTC1mSn+Funu5ViimV0kXYa66CwmXNgu1MFVpE4hwFyxws63PfYjyJXWuqKo6x0UjZYzZzTcH+/TgrV2c2viqgGk5JbaxniebD9YfNT127uGdTSa1W/DPh/ydPGcUbTwPmd9RtwOZ3Bo8yQFGdicYmq3zOnIcwZbNyjK11ybN47ufRdDa7BpasRQx2EecukeTusLABu87z7cF1MGwdlNEIoxoNSTvceLnHmt2m5fRE8lZO1ekV+7N4BfSwFlSFoIiIAiIgCIiAIiIDSxbC2VETopBcOG/i08HN5EKncYwh9NKYZBqNQeDm62cOmh9iOCu9cLarZxtXFl0EjdY3ngeLT90/2Khtr3LjuUdZputHK+ZFPqZdmVYRUPi+q+PNb7zSLH2cVF8QwyWB2SZhYeo0PVrtxHkpH2aQ3q3O+zE7XqXNH9/ZVq8qaONpVKN8U/JZ6ysBZV89OEui52N4yyliMsnkGje53Bo/zgnYxJqKyyCdpwH0mO2/utf53W/X2UOW9jOLOqZnTPsC7cBua0bmhaK503mTaPK6mxWWuS7BERaEAREQBERAF9MeQQQbEagjeCOIXyiyC5tmMZ+lUzZTo7VrxwzN3kdDofVddRPs4ZajvzkeR8h+hUrC6EHmKbPV6eTnVFy74MoiLcnCIiAIiIAiIgCIiAIiID4liDhZwBB4EXHsvinpWxizGtaOTQAPkvZEMYCIviR4AJJsALkncAOJQyfRKqXbfG/pFSWsN44vC224n67hz10v0XR2q27Mt4aUkM3Ok1Dnjk3k3rvPRQxVLrE/hRxNdq1NdOH6hERVjkBERAEREAREQBZWFsYfRmaVkQ3vcG+5tdZMpZeEW5sdGBQwAfYv6kkn5krsrypoQxjWNFg0AAcgNAvVdJLCweurjtio+EERFk3CIiAIiIAiIgCIiAIohtn2kQ4bIyF7HyPe3PZhaA1tyASXHeSDp0XNw3tsopHBsjZYb/AFntDmjzLHEj2Uiqm1lI1c4p4yWCi8qaqbI0PjcHNcLtc0gtI5gjQr1UZsFzdo4i6kna29zE+1vwnT13eq6S+ZGAgg7iLHyOiw+UayWU0UIiy4WNlhc08eERFgBFp4niXctBtck2AvZe1FVCRgeBa/DlY2Kk6Utm/HBvslt3eh7IiKM0CIiyApX2c4d3lUZCNImE/wATvCPlm9lDqutZEAXm19Bpcn0CtTs0pAKPvgb984vB+6PCPyPupqq22pY4L2iqc7U2uF/YlwWUCK6ekCIiAIiIAiIgCIiAIiICh+28/wCot/8AHZ/VIpPX9jVPNTMfSudFKY2u8Ti+Nzi0GzgdW3PEHTkVGO28f6k3/wAdn9ci1Z+1+uMQhYYogGhgcyM5wALXBc4gHrZdJRsdcdjKzcVJ7jd7KNoZaWv+gSX7uVzo3MJ/dzNB8TeVy0tNt9weCuTGdoIKOPvamRsbb2F9S48mtGrj5BVd2VbASmZmJVOjRd8Tcwc6RzgR3jiCbAXJ11J5W1i3aFjLqzFJGueGxxyGBhcTkY1rsrnm3NwLjbXdyC0nXG23C8cmYycY8lrQdsGHOdl717b/AFnQvDfUgG3qphT1TZGCSNwc1wzNc0gtcDuII3hfmPGqekaWx0Tp5nXs6R7WsY88oogM+/mb9DvVkQVVRhWzvjzMmkkLYgfiiEpvcjg7KHutwLgtLKIpLb6+TaNj5ycLayoipauWLODZ5IDfFYHxBptuIvax5Lm0uKxyGzXa8iLH0vvX3sX2cyYjDLUd5lDHFrBvMkgAc65PwizhrrqehUaqKIxVJh1BZIGnMLOBBFweoN/ZRe5UtuGXn9jk2aSDeeVnkkdPikb3ljTci/A2Nt9is1mIsitnO/dYX9VH8E/7gfxfkV7bT/vG/h/5FQvRw68a+cNZK708eqo+mD32leCyMjcSSPIgLdwL9w31/qK5mMf9vB5f8QtinqjHRBw36geZcdVtOv8A4ygvzY/dmZQ/BUV5N+qxWOM2c7XkBc+ttyzS4nHIbMdryOh9L71wMKwrviXOJDQbX4k7+P59V54dFapa3k8/K/8AZZeipxKO57ksvwZ92rw455R2cTxhga+ME5rEaDQHzXMwTE2xZg8mxtawvqF0MVwdmV8ouHWLt+l/JczBsObMXBxPhAIseZ8lvQqPd5d8cZ/wbVKrpPv9TrYlLBIxhkcQHG7XNBJA3EkW3dFfmzdJDDRwspjeERtLHX+JpGbOSedyfVfnPH4AzumN3Bpt7qf7WY8+DAKGCMkGoia15Gh7trAXN9SWjyuOKV0p1x2N4beMl3RYjBtdiZV/axh8LzGZi8g2Jjjc9oP4gLH0uu/gu0EFZH3tNIJG3sbXBaeTmnVp81T+xHZO2to/pU0r2GQuETWBtrNJbmffeC4HQW0G/XTT7Iq98GKiC/hlD43jhmYHOafMFpHk4qWVEMNRfKLqnLKz6lmUfatQyTyQF7md2HnvJAGxuyfFlde/O1wL205L0w7tToJ5hAyUhzjlaXxua1xOgAcRpfheyoF9I6WqMUYu+SYsaObnSEAe5XX272TGGzRwiQvc6FsjnWAAeXOByj7PhFr6qX3avKWeWadWR+hsWxuGlj72pkbGy9ruO88mje49ACorJ2yYcDYSSHqIH/qAor2vUM89PR1bQ50TYv8AqWF8jpAx2dwG4G1r8LdQons5g+HVUYjlqZaaoNgDI1joCehFiL/eI8yoq6IOG6Tf6G8pvOEfoPC8UjqYWTwOzRvF2usRfW246gggi3Rba5GymBCipI6Vrs+QG77WzFzi4m1zYXK66qSxl47Eq7chERYMhERAUR24D/UWn/67LfzyKZYx2SU1VTsfCPo8/dtN2jwOdlGkkfDXi2x89ynVZhUMzmulijkLDdhexri082kjRbVlYd72xUeMEfTWW2UBs1itbg9e2kka7K+RrXQXu14c7KJIevIjfax6afaRsxJSVsr3NPdTSOkjkHwnOS4sJ4OBJFj0K/RDoGkhxaCW/CSASL8jwWJ6dr2lj2hzToWuAcCOoOhW61OJbsff6mvS4xk/OmDbcCib+y0kDJbW7+QulkHVuYgN9AApJO3EMSwaaWpu/u5mSw/9MNc9jWuEmUNAu0BwI0+q4C6teLZaka7O2lgDr3uIGXB5jTRae2m1bcNpvpBjMl3tY1gdl1IJ1dY2FmnhyWXepNbY8hQwuXwU5sf2myYfSvp2RNkzOL2Oc4gMc4AG7QPENAbXHHmuRszAazEoRK4l002Z7tLkkl7ncuaklZ2gYfITL/6VH3x1u54yF32nBrRm16eq8+yHCH1GJfSS3wQZ3ucBZud4LWtFtAfE424BqsvCjKTjjghxnEc5IziVI6hrpI3gkxSPFj4czTfK4dC0gjzWpieId84Oy5bC2+/G/JfpfF9mKWrsamCOQjQOc3xAcg4a26XWi7s8w/Lk+iRWvf4bG+7V17n3VaN9eVJx5SwHplu3IoPGB+zweQ/pC9mU5fQgAajxAc7OP6XVw4v2XwyAiE5OTHDOzoNfEPmofi2ys9L8bPBwezVmnMgeH1sqU75Rgkl2lk5t1dtUfl9c5K/wzGDC0ty5gTca2sd39l4UlTaZsh+3c+p1/NSmTDYnHMWNJ523+y+nUEZtdjfDu03KX36nLex5fcjWqry3t5fc+cT/AHMn4D+S5ux1K+SVzI2lznZQAN5Nz/nopBTUbpnCNjS8u0ygXvfn06lWlsdsZFQRnK0d4+xe4D/a3jYfNVqJ/hTrx3NtHU7Yyh6eSqO0/Z/6IKRh1c5kjnu4F2Zmg6AWHz4rubWbOyT4DQTRtLjTxNc5oGvdvYLuA6WafK54K167CopwBPEyQA3AkY14B5jMNFsNYALAWA0AG4BXIXbIxil2OzGlRWF2KE2b7WZqOiFI2JryzMIpC4jKHEu8TbeKxJtqOS3+xjZ6SWrNc8Hu4g4NcfryvGUgc7NLiepCs6o2BoJHmR9JEXE3JyWBPMtGh9l24KdsbQxjQ1rRYNaA1oHIAaBSTvjh7FhvuZVbzy+xQHZ9T3x2Nrh8Ms59Wtk/VdXt0i/bYHfagt/LI7/9BW5TbNU0c7qqOBjZn3zSBviN956E8SN6Yxs5T1YaKmFkuQktzDUXtexGtjYadE94XUU8dlgdP4WiuMZ7SJ6GCgZHCx7JKOF7nSB3idlDXNaQQBaw5/EPWA7VbQ09WQ+GjbTPvd7mSEtfpuyZQ0a63X6LrMFgmiEMsTHxgABjmAtaALDKOFhpouZSbA0ETs7KSIOBuCWZrHoHXsld8I87eRKEnxk5/ZS2YYXD3973d3ebf3Wbwb+Fr26WUwWAFlVpS3SbJUsLAREWpkIiIAiIgCIiALVxDDY6iMxTsbIx29rhcG2716raRARH/wBqcNvf6N6d7Lb2zqSYfhsVOwRQRtjYNzWNDR52HHqtpFs5yl3ZhJIIiLUyF8uavpEBx6rZKllOZ8LL823ZfzykXXxDsbSMNxAw/iu75OJXbRa7V4I+lDOcL+hr01DHGLRsawfdaG/kthEWxuljsEREMh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3" name="AutoShape 19" descr="data:image/jpeg;base64,/9j/4AAQSkZJRgABAQAAAQABAAD/2wCEAAkGBhQREBUQEBQWFRUUFRcVFRQVEhcVFhUVFxUYFRgUFBUXGyYeGBkkGhcVHy8gIycpLS4sFR4xNTAqNSYrLCkBCQoKDgwOGg8PGiklHyQtLCwsMC0qKSwsLC8sKSkpLCwsLCwsLCwsLCksLCwsLCwsLCwsLCwsLCwsLCwsLSksLP/AABEIAOEA4QMBIgACEQEDEQH/xAAcAAEAAgMBAQEAAAAAAAAAAAAABgcBBAUDAgj/xABCEAABAwIDBQYCBwcDAwUAAAABAAIDBBEFEiEGMUFRYQcTInGBkTKhFEJSYnKxwSQzgpKy0fAlosIjNHQVF1Nk0v/EABoBAQACAwEAAAAAAAAAAAAAAAADBAECBQb/xAAxEQACAgEDAwEGBQQDAAAAAAAAAQIDEQQSIRMxUUEFFCIyYXEjUoGhsZHB4fAkM0L/2gAMAwEAAhEDEQA/ALxREQBERAEREAREQBERAEREAREQBERAEREAREQBERAEREAREQBERAEREAREQBERAEREAREKAIsXTMgMoiIAsONllR7buvMVE/KbF5EY/i+K38IcsN4WTSclCLk/Qj2Pdo7g8spQ3K027xwzZvwjTTrxXU2Q21NU/uZgA/Ldpbudbfodx4+6rBdvYt9q+C32iPdjgVTjbJyODVrLZXLL4b7FxIsArKunoQiIgCLF1lAEREAREQBERAEREAREQBERAEREAWCsrzqb5HZd+U287aICq9sdpXzzOiY4iJhLQGnR5G9zrb9d3TzXKwjG5aaQPjcbA+Jl/C4cQR+q0PNFznNt5PKTvnKzfnkvOgrBLEyRu57Q4eRF7LZXB2KP7DD+Ej/cV3lfi8pM9PVLfBS8pBQ3tPcfo0Y4GXX0Y6ymShnae0/R4yPh73XzyOt+qxZ8rItX/wBMvsVqu3sY29fB+In2Y4riKTdnlPmrmm3wMe7y0y/8vmqMPmR53TrNsfui1gsoi6J6sLyqKgMaXvIa1ouSTYADivVV/wBpmMG7KVp0I7x/XUhrfkT7LWctqyQ32qqDmzNf2n2faGIFgPxPcQXDoAPD639FJNm9qI6xhLRle34mE3I6g8R1VOqX9mbD9KeRuERv1u5tv1VWFsnLDORptbbO1KXZlmgrKwFlXDuhERAEREAREQBERAEREAREQBYKyhQFGYnSGKaSI/Ue5vnYmx9rLVXf26iy18v3sjvdjR+i4C5sliTR5K6O2yUfqWf2a1Wakcz7Ejh/MA79SpaFAuzGuFpYDvuJB1Fsp9rN91PQrtT+BHotHLdTEyon2lRk0YI+rK0noCHN/MhSxc7aDDvpFNJCN7mnLfcHDVvzAW8llNE10N9bj5RSalfZtNasLftRuHsWu/RReWItcWuBBaSCDvBGhBUy7N8HeZjUuBDGtLWk6ZnHQ25gC+vNUa096POaSMutHHoyyERF0D1AVR7fPJr5L8AwDy7tp/VW3dVBttNmr5iOBa3+VjQoL/lOb7Sf4P6nCVk9muGlkD5iNZXWH4Waf1F3soHhGFuqZmws3uOp+y0b3HyCumhpWxRtjYLNYA0DoBZRURy8lP2bTun1H2R7BZRFcO8EREAREQBERAEREAREQBERAEKIgKy7S6PLUMl4Pjt6sP8AZzVD1bG31AJKJ7uMZDwfUAj2JVTqjdHEjzmvr2XZ88nV2XrTFVwvBsM4afwu8JB9/krnaqGhkyuDuRB9jdXnR1bZY2yMN2uFwehUunfdFz2XPiUT3WjjGKsponTSbm8BvcTuaOpW8q77UKl2eGL6uVz7c3Xy6+Qv7lTTltjk6Got6VbmiIVVd3s7ppBfNJnc29gRmvlvytormwqpZJFG+K2QtGUAWsN2Ww3W3W6Kj1YPZfWktlhJ0aWvaOV7h1vUBVqZfF9zkaC7Fri//X8k8REVw7xq4nWCGJ8rtzGl3nYaD1Nh6qkJ5i97nuN3OJc48yTc/Mqa9oe0Qd+yRm9iDKRzG5npvPUDkVBlTull4OB7RuU57F6fyT7svpNJpSOLWA+7iB/tU+Cj+xGH91RR6avvIf4t3+3KpCFYrWIo62khspiv95CLC+HSAbypCyeiLAWUAREQBERAEREAREQBERAEKIgOfjkGemmYeMT/AOkqkgVfhaqb2owI0tQWAHu3eKM828r8xu+fFVr12ZyPadbaU16HHUz7PdoiyQUjySx5OT7rrXt5Gx9fNQxdXZWMurYAP/kB9BqfkCq8G1JYOZppuFsXHyXOCof2j4O6WFkzBcxXzADXI613ehAPqVMGoQr8luWD01tasg4P1KDU67LqY55pfq2azzN8x+VvcLu4nsDTTOzAOjN7nuyAD/CQQPSy7WGYZHTxtiiFmt63uTvJPElQQpcZZZy9NoZ127pPhG4o7tjtF9Fhs395JcM6c3nyuLdSFIiqw7S3H6Uwa2EQt6vde3yUtktscovaux11OUe5Eib6lbGG0RmmjiG97g3yB3n2v7LWU47NMLDnyVDh8HgZ5kXcfaw9SqUI7pJHnqK+rYolgwRBrQ1ugaAAOgFgvtAsEronquxxNq9ohSQ5hYyO8MbTz4uPQf2HFVNV1j5XmSVxe48XG59OQ6Bb+1GLOqKqR5Pha4sYOTWmw99/quUqNs9zPOazUu2eF2RZPZxjD5WPikJd3eUtcSScrr+Ek8raeamaiuwGBmCAyPFnynNY7wwfCCOe8+oUqVqvO1ZO3pVJVR39wiIpCyEREAREQBFi6ygCIiAIiIAubjeCsqYjFIOrXDe132h/mq6SwVhrJiUVJYZR2K4a6nmfC+xLDvG4ggEEeYIWcIxJ1PMyZoBLDex3EEEEexK2Np63vayZ/wB8tHkzwD5NXLXOfEuDyc8Rsez0fBbuEbbU84AziN5+pIcpv0duP+aLuCcEZgRl35ri1ud9yoZfbZCAWgkA7wCbHzHFTq9+qOjD2nJLEo5Lqjx2BzsrZoiRvAkbfT1W813EKhLLao8TlhN4pHs/C4geo3FZWo8o3j7U/NEvG6jG3mA/SIM7ATJFcgAauabZm9d1x5dV6bFYzLUwl07fhNmyWsHjjpzHEjTVSSyn4nE6Xw31/RlOYNsrPUuAawsbfxPe0gDyB1ceg+StfCMKZTxNij3NG/iSd7j1K3LLKxCtQI9PpIUcrlhcDbPGzS0+ZnxvORh5Egku9APey711EO02MGla472ytt6teFmbai8Emok41Sa8FZqd7IbDODxNVNsBYsjNiSebx05c9+7XR2L2RdLI2eYFsbSHNBGshB0/hBF78VZwCr1V5+JnM0Wk3fiWL7ABZRFbO0EREAREQBYusrBCAjm0G20NK/u7OkeLXa2wDb/acePReOGdolNJpJmiP3hdv8zf1AUK2zwp8NXI54OWRxex3Ag6kX5jdbp1XBVSVslLBwrdddXY1hcF7wVbZG5o3Bw5tII9wvW6pDCsYkppBJC4jmPquHJw4/mrc2fxttXCJWaHc5v2XDeOvO/VTV2qZ0NNrI38dmdRERSl0L5K+lghAURUnxuv9p35leS7G1mGmCrlbbRzi9v4Xkn5G49Fx1zZLDPI2xcZtPyERFqRhERATDBe0EwQxwuhDgwWzB9ja/2S21/Vd53aZTC1mSn+Funu5ViimV0kXYa66CwmXNgu1MFVpE4hwFyxws63PfYjyJXWuqKo6x0UjZYzZzTcH+/TgrV2c2viqgGk5JbaxniebD9YfNT127uGdTSa1W/DPh/ydPGcUbTwPmd9RtwOZ3Bo8yQFGdicYmq3zOnIcwZbNyjK11ybN47ufRdDa7BpasRQx2EecukeTusLABu87z7cF1MGwdlNEIoxoNSTvceLnHmt2m5fRE8lZO1ekV+7N4BfSwFlSFoIiIAiIgCIiAIiIDSxbC2VETopBcOG/i08HN5EKncYwh9NKYZBqNQeDm62cOmh9iOCu9cLarZxtXFl0EjdY3ngeLT90/2Khtr3LjuUdZputHK+ZFPqZdmVYRUPi+q+PNb7zSLH2cVF8QwyWB2SZhYeo0PVrtxHkpH2aQ3q3O+zE7XqXNH9/ZVq8qaONpVKN8U/JZ6ysBZV89OEui52N4yyliMsnkGje53Bo/zgnYxJqKyyCdpwH0mO2/utf53W/X2UOW9jOLOqZnTPsC7cBua0bmhaK503mTaPK6mxWWuS7BERaEAREQBERAF9MeQQQbEagjeCOIXyiyC5tmMZ+lUzZTo7VrxwzN3kdDofVddRPs4ZajvzkeR8h+hUrC6EHmKbPV6eTnVFy74MoiLcnCIiAIiIAiIgCIiAIiID4liDhZwBB4EXHsvinpWxizGtaOTQAPkvZEMYCIviR4AJJsALkncAOJQyfRKqXbfG/pFSWsN44vC224n67hz10v0XR2q27Mt4aUkM3Ok1Dnjk3k3rvPRQxVLrE/hRxNdq1NdOH6hERVjkBERAEREAREQBZWFsYfRmaVkQ3vcG+5tdZMpZeEW5sdGBQwAfYv6kkn5krsrypoQxjWNFg0AAcgNAvVdJLCweurjtio+EERFk3CIiAIiIAiIgCIiAIohtn2kQ4bIyF7HyPe3PZhaA1tyASXHeSDp0XNw3tsopHBsjZYb/AFntDmjzLHEj2Uiqm1lI1c4p4yWCi8qaqbI0PjcHNcLtc0gtI5gjQr1UZsFzdo4i6kna29zE+1vwnT13eq6S+ZGAgg7iLHyOiw+UayWU0UIiy4WNlhc08eERFgBFp4niXctBtck2AvZe1FVCRgeBa/DlY2Kk6Utm/HBvslt3eh7IiKM0CIiyApX2c4d3lUZCNImE/wATvCPlm9lDqutZEAXm19Bpcn0CtTs0pAKPvgb984vB+6PCPyPupqq22pY4L2iqc7U2uF/YlwWUCK6ekCIiAIiIAiIgCIiAIiICh+28/wCot/8AHZ/VIpPX9jVPNTMfSudFKY2u8Ti+Nzi0GzgdW3PEHTkVGO28f6k3/wAdn9ci1Z+1+uMQhYYogGhgcyM5wALXBc4gHrZdJRsdcdjKzcVJ7jd7KNoZaWv+gSX7uVzo3MJ/dzNB8TeVy0tNt9weCuTGdoIKOPvamRsbb2F9S48mtGrj5BVd2VbASmZmJVOjRd8Tcwc6RzgR3jiCbAXJ11J5W1i3aFjLqzFJGueGxxyGBhcTkY1rsrnm3NwLjbXdyC0nXG23C8cmYycY8lrQdsGHOdl717b/AFnQvDfUgG3qphT1TZGCSNwc1wzNc0gtcDuII3hfmPGqekaWx0Tp5nXs6R7WsY88oogM+/mb9DvVkQVVRhWzvjzMmkkLYgfiiEpvcjg7KHutwLgtLKIpLb6+TaNj5ycLayoipauWLODZ5IDfFYHxBptuIvax5Lm0uKxyGzXa8iLH0vvX3sX2cyYjDLUd5lDHFrBvMkgAc65PwizhrrqehUaqKIxVJh1BZIGnMLOBBFweoN/ZRe5UtuGXn9jk2aSDeeVnkkdPikb3ljTci/A2Nt9is1mIsitnO/dYX9VH8E/7gfxfkV7bT/vG/h/5FQvRw68a+cNZK708eqo+mD32leCyMjcSSPIgLdwL9w31/qK5mMf9vB5f8QtinqjHRBw36geZcdVtOv8A4ygvzY/dmZQ/BUV5N+qxWOM2c7XkBc+ttyzS4nHIbMdryOh9L71wMKwrviXOJDQbX4k7+P59V54dFapa3k8/K/8AZZeipxKO57ksvwZ92rw455R2cTxhga+ME5rEaDQHzXMwTE2xZg8mxtawvqF0MVwdmV8ouHWLt+l/JczBsObMXBxPhAIseZ8lvQqPd5d8cZ/wbVKrpPv9TrYlLBIxhkcQHG7XNBJA3EkW3dFfmzdJDDRwspjeERtLHX+JpGbOSedyfVfnPH4AzumN3Bpt7qf7WY8+DAKGCMkGoia15Gh7trAXN9SWjyuOKV0p1x2N4beMl3RYjBtdiZV/axh8LzGZi8g2Jjjc9oP4gLH0uu/gu0EFZH3tNIJG3sbXBaeTmnVp81T+xHZO2to/pU0r2GQuETWBtrNJbmffeC4HQW0G/XTT7Iq98GKiC/hlD43jhmYHOafMFpHk4qWVEMNRfKLqnLKz6lmUfatQyTyQF7md2HnvJAGxuyfFlde/O1wL205L0w7tToJ5hAyUhzjlaXxua1xOgAcRpfheyoF9I6WqMUYu+SYsaObnSEAe5XX272TGGzRwiQvc6FsjnWAAeXOByj7PhFr6qX3avKWeWadWR+hsWxuGlj72pkbGy9ruO88mje49ACorJ2yYcDYSSHqIH/qAor2vUM89PR1bQ50TYv8AqWF8jpAx2dwG4G1r8LdQons5g+HVUYjlqZaaoNgDI1joCehFiL/eI8yoq6IOG6Tf6G8pvOEfoPC8UjqYWTwOzRvF2usRfW246gggi3Rba5GymBCipI6Vrs+QG77WzFzi4m1zYXK66qSxl47Eq7chERYMhERAUR24D/UWn/67LfzyKZYx2SU1VTsfCPo8/dtN2jwOdlGkkfDXi2x89ynVZhUMzmulijkLDdhexri082kjRbVlYd72xUeMEfTWW2UBs1itbg9e2kka7K+RrXQXu14c7KJIevIjfax6afaRsxJSVsr3NPdTSOkjkHwnOS4sJ4OBJFj0K/RDoGkhxaCW/CSASL8jwWJ6dr2lj2hzToWuAcCOoOhW61OJbsff6mvS4xk/OmDbcCib+y0kDJbW7+QulkHVuYgN9AApJO3EMSwaaWpu/u5mSw/9MNc9jWuEmUNAu0BwI0+q4C6teLZaka7O2lgDr3uIGXB5jTRae2m1bcNpvpBjMl3tY1gdl1IJ1dY2FmnhyWXepNbY8hQwuXwU5sf2myYfSvp2RNkzOL2Oc4gMc4AG7QPENAbXHHmuRszAazEoRK4l002Z7tLkkl7ncuaklZ2gYfITL/6VH3x1u54yF32nBrRm16eq8+yHCH1GJfSS3wQZ3ucBZud4LWtFtAfE424BqsvCjKTjjghxnEc5IziVI6hrpI3gkxSPFj4czTfK4dC0gjzWpieId84Oy5bC2+/G/JfpfF9mKWrsamCOQjQOc3xAcg4a26XWi7s8w/Lk+iRWvf4bG+7V17n3VaN9eVJx5SwHplu3IoPGB+zweQ/pC9mU5fQgAajxAc7OP6XVw4v2XwyAiE5OTHDOzoNfEPmofi2ys9L8bPBwezVmnMgeH1sqU75Rgkl2lk5t1dtUfl9c5K/wzGDC0ty5gTca2sd39l4UlTaZsh+3c+p1/NSmTDYnHMWNJ523+y+nUEZtdjfDu03KX36nLex5fcjWqry3t5fc+cT/AHMn4D+S5ux1K+SVzI2lznZQAN5Nz/nopBTUbpnCNjS8u0ygXvfn06lWlsdsZFQRnK0d4+xe4D/a3jYfNVqJ/hTrx3NtHU7Yyh6eSqO0/Z/6IKRh1c5kjnu4F2Zmg6AWHz4rubWbOyT4DQTRtLjTxNc5oGvdvYLuA6WafK54K167CopwBPEyQA3AkY14B5jMNFsNYALAWA0AG4BXIXbIxil2OzGlRWF2KE2b7WZqOiFI2JryzMIpC4jKHEu8TbeKxJtqOS3+xjZ6SWrNc8Hu4g4NcfryvGUgc7NLiepCs6o2BoJHmR9JEXE3JyWBPMtGh9l24KdsbQxjQ1rRYNaA1oHIAaBSTvjh7FhvuZVbzy+xQHZ9T3x2Nrh8Ms59Wtk/VdXt0i/bYHfagt/LI7/9BW5TbNU0c7qqOBjZn3zSBviN956E8SN6Yxs5T1YaKmFkuQktzDUXtexGtjYadE94XUU8dlgdP4WiuMZ7SJ6GCgZHCx7JKOF7nSB3idlDXNaQQBaw5/EPWA7VbQ09WQ+GjbTPvd7mSEtfpuyZQ0a63X6LrMFgmiEMsTHxgABjmAtaALDKOFhpouZSbA0ETs7KSIOBuCWZrHoHXsld8I87eRKEnxk5/ZS2YYXD3973d3ebf3Wbwb+Fr26WUwWAFlVpS3SbJUsLAREWpkIiIAiIgCIiALVxDDY6iMxTsbIx29rhcG2716raRARH/wBqcNvf6N6d7Lb2zqSYfhsVOwRQRtjYNzWNDR52HHqtpFs5yl3ZhJIIiLUyF8uavpEBx6rZKllOZ8LL823ZfzykXXxDsbSMNxAw/iu75OJXbRa7V4I+lDOcL+hr01DHGLRsawfdaG/kthEWxuljsEREMh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1" name="AutoShape 27" descr="data:image/jpeg;base64,/9j/4AAQSkZJRgABAQAAAQABAAD/2wCEAAkGBhQSERUUEhQVFRUVFxUWFxUWFRQUFRcVFRQVFBQYFxQXHCYfFxojGRQUHy8gIycpLCwsFR4xNTAqNSYrLCkBCQoKDgwOFA8PFykcFBwpKSkpKSkpKSkpKSwpKSkpKSkpKSkpKSkpKSkpKSkpKSkpKSkpKSwpKSwpKSkpLCksKf/AABEIALcBFAMBIgACEQEDEQH/xAAcAAABBQEBAQAAAAAAAAAAAAADAAECBAUHBgj/xABDEAABAwIDBgMFBwIDBgcAAAABAAIRAyESMUEEBVFhcZEGIoETMkKh8AcUUrHB0eEjYnKC8RUWM0OSoiQlY3OywtL/xAAZAQEBAQEBAQAAAAAAAAAAAAAAAQIDBAX/xAAiEQEBAAICAgMAAwEAAAAAAAAAAQIREjEDURMhQQQiMnH/2gAMAwEAAhEDEQA/AOpNRFNtJM9qBwU7QmLUzXICYkwKYMumLgqHxJiol6G6pKILjTVEEvRWukIGY/RIUFJrISL5yRTyAlMpCmpFqBAKQak0KQUDhJIBIFBIJSmCaUEklElOEDgqQqKITBATFKcIRSDkBg/ioPoNdmAkHqeFBib08H0awu0dl4ffX2XESaJ9DddSJKfHxWbjK1MrHz3t3hytRPnYeoEhZpYvo+tsLHi4C8/vTwBQq/CAeIsuV8Xp0nk9uIhqYroG8/ste2TSd6H915beHhivS96mSOIuudxsbmUrHxFJSdTIzsksq+iIUvaqATFe15RTBFkI2zTNKn7QGxzVDF5Q2vCjUMWQw5EEfAUWm6i1hKOAAgYUlIvjJRknJEDAEVEMnNEjgoqQUDqQIUQEigICFIsQwnDkEsMJwohxU8QQMW8EsKfDwTYigYBKVIgFNgQRBUgmLUxKBKQukKaVfaWU2lz3BoGZJgICBsIb3rxG+/tSo0yW0hjPHReZf9pe11DFNrR6LHOfjpPFk62HlTa+VzChv3ehGIBhGfw5I1L7Sq1F2HaaPqLfwnL2fHfx0qE4JXnty+Mdn2n3HgO/CbFbgqLUu2LLO1hCrbI12YCQrKYqBVGLX8IUHGSxvZOtuUynGLus2eKTisNniyi4a3zyVlu/KTsnC3FSZ439avjyn40ieCHN0D780iA4d0SkZFlrbGqJXBIEJU6MZqWIAJmgu5BUSNTQKQpalOAG5JEoJYuCQamwKagWFKEgU4CBAKag1MgmUycJIHYU6gCnQIOhED0OFJzkE7JEEITVMvM2QSLk4pKTRxUKlXggr723szZ6TqjzDWif4XCPFvjmrtdQ3LWCcLAbAcTxK3/tc3+59VuzUzZt3AauP7Bef8KeEzXdkDBu93uA8h8Z+S4+TJ6PFj+sahsNSoZDSRxyb3K06GxxGKtTbyDif/iCumUPBezs9njBquNz7Qy30YIAC9NsO66TLMpMaOTGj9Fw+S71HouM1uuQU6wFhtEf5qgHPNqDtbK7rtPthGha8x0F/ku6bRu+m4Q6mwjm1p/RYW2/Z/slWS2n7J34qRw36ZfJdOeTlOPbhz6hDpbLHdiveeBftGIc2jtRkGA2odDkAeSB4t8GVqAlw+8UxlUAiswc/wAQ7rwO1UMBsZacnfoeBUxy1W8sZlH0w26YLyH2YeIDtOy4XmX0ThPEt+E/p6L2BEL0y7eGzV0jjSTliSo+fae8DxVqnvF2hK883aCjN21fM4vq8npKe+XjUq5S8T1G6leTbtxRWbeeKv3P0+q9rS8Z1eJWjR+0B8QQCue/fuiK3eQ4ditTLKdVm4Y3uOkUfHrdWfNaFLxxQOchcrbvAc/kUUba3U9wtTy5s3w4OvUvE9B2VQK7R3lTdk9p9VxmlVYcnN7wrbGO+F3Zy3PPl6c7/Hx/K7Gx44gqQK5TT2jaGZOf6OlXaPiPam5l3q2Vqef3GL/Gv5XSgmBXhdn8bVR7wB6ghX6Hjhp95vYytzz4MX+PnHrZSleA379owDhTpCD8Tv0H7oNPx26nGLzcOvNL5sZdE8GVm3RE88VS3dvVtak2o0jzDKcjqrjTIXWWVxssTFk/teKEHKbG8VUTFMHJEAAQam2U2C7mj1Cpne1Nx98FTcXVX3VlA8UBm1MMnELZ3yQ9q2wNpucCDDSQONrJuGq5NU3Odp2qvUd7uM4ncRPlYOuZ5QvV+GaIaHYQAJMAZWsmr0BSpBut3OPFx8zj3Qt1b1pUaTTUdBdcNALnm8mGi8c8l5PJft7MOnqqjf6jB+FoWhs+a59t/wBpVFlQkDkAXAu9WskfNNsn2rtMYabnE8GgfM1B+S5443bplfp02pokxeJH2jQMVXZqoaPia0OaOpY4rX3T432WuQG1Whx+EmD2MHtK7a1Xn19Le/j5FxzxRupocXNAEziboeY5rr+/akskGQuXb/N+6553Tth0X2RbQae2vpz5X0yRzwkR+ZXYhUK5h4A3L7LbQTkaJqNPJxAcPQ/munBevD/MePyf6ontAkhFOtsPnyl4brO91s9FKp4XrjOm7sui7Hs7aYhqusGpXm4vXzrlB3DWH/Ld/wBJQXbteM2OHoV2F5gckxgjQ9inCHyVxt2zO4FN7I/QXYfurB8LTPIITt20nWNNh/ygHupwX5HI8JUsRXVn7h2cmPZN7H81Wq+FtmM+SPUws/G18rmeNP7U8e1l0N3gugcmuB6yEF3gSjHvOHYhT41+V4hm11B8Z7q7S31WblUd63XpnfZ/TifaO7AoP+4HCr/2z+qfHfa/JizqXiauI9w9WozfE5J89Gkellaf4EqDKoD6FMzwLUOVSn6yP0U45HPB5cbW11cucIGKY5LQ8Q7ypVHtcxoaIyHJA3xud1CoWug6gi4PQlZ33cucABJmAAL3U43pqZTW3r9g2+iGMArlpDRIgwCb5qz/ALUcPc2ifVwWd/uJtgFqJMgWDmk9pVDafDm0U/foVG88BjuFLhl6WZ439bLt81/hrE/5ln7RvzaBM1HH1/VYnsiDcuHI/wApxWcNZ+Sx/aNf1rTdvt5zcVpbkr1KjrSYEk8gvLGtxCu7p3m+kXGm4tkEHoVnftr/AI26m+XSACbk/Kw/NbNfejmgAm4EweMLw1DajjY6cnTfLOf0R99eIS6XnO+sydBKut9VNz0298+MQyiMZmo4mBaY48lz3eu+6j9cLToLT1ObvVVXe02ip5QXOOQ4RzyAWtS3LQp32l5eR/y6RAHQvP6L0ya1vtw76YVSuTEnup0XOIsCegJ/Reko78p0z/4ejSZzw43ernSZW9uneO27S7DTqEcpgcNMs1uffUS6ndeB9qW6EE8RBRGbU6NTHroulb62Xb9mYPbllRs/EBUHZ4XnqtfY6h/qUBTORqUD7M+tMyw9gplfZjq9Abn8f16MNc4vpmJa4zbk7MfktnbN5MrtxMNtQcweBXmN6eGcLS6hUFanrAwvaP76ZuOokLM3RvN1JwnLUHIjh0WMseUa6d63DRipRP4WOb6FrT+YC9YF5vwjtbK7BVZ7rmiOIORB5giF6UNGhXqx6eHLsMp0Q0klpl5tm7Wxn84RBu9uuKO6LSdNo9cwiNbaBmPw2U1F3Qv9nNOU+h/QqH+zGA53HorLcjN+og90hle3Gb9irqG6rHdjZNz0d+6gd2R8RHUSFbLo4gcR5h2RWRmO4y9QpqG6z37rtIf2EhDG6XzYiOINuy0Wum+d8xbuE5M5X/w2I6hOMOVZg3fU0A/yn8wVGps7gIDTzI49FstsOLuGRT5HQnhkf5U4xedYTKLuBtwF+yTmkAWP5FbrjeDHrY9wpAD4sv7v3U4Lzefc+dDPOxPqkx2I9ND+63xAGXe4jqo1GNAgAQdYkJwObzW17MyoIqNDgNHfoVDYdx0mGWUwDxIuOhW4dy4jLTA4Zt9FapbsDfePQCyzxrXJUpV3NHvFTZvhxtPoUZ+wtmxPSfyQK26Mhinkc+4V1WdwHbqFOt/xKbHcy0T3XmN5eB6Tr05YeRkdivUnd1RotfqUGo8t99pHPTupZ7amWunNd4eDq1O7fOOWfbNYdag5syL8xf5rshcDzVStsjHG4aeTgCVzuEdZ5K5IymWtBcCJE5ELPrtxmOueQ4nsuu7w2CnUH9RoMWE6DqNFzLxnQZSrFtKzQBbO5E5nqpw1dtTPf0z/AL4KYLKWWpyJ6/toqQpPe6wnnkBxQKREgu5wNSi7XVLomwywiwCmrt039DuoMb79UdG+b55K7sG30WEHEfUVI1HwX/0WI7JJr7LU3GbqvW7fvttQQKwAGjX146YahMLLq0XEFwhwN5EHmclkMcJ6qVF5bOEkQplbTHUaNDbXU3BzSQRqCp7x2Vtce0pgCoLloyeNYGjuWqqu2kPEOs7joTzUNkrljolZ+23SfsQ34cVWgb+UVG+hDX/mwrreKFxD7M6f/mjHt92pTrYgMg4NBdllJwn1PBdsc7QX+a9OH3Hh8k1lUw9OpMp2umW2GFUEmBB6GCFNz7Zg6HFYnoUJ4kWAdbXyv/lIHy+b0DxEeqiiF8GCTHAiR6FLHHET/mb/AAoNZAPwdYc09E8ENkWj8FweoQFBFi3XMty7IjGyL3GeIWPZVwdYmPiZY+rUak+QTOI5Ws6ERPOfiI4WcOqd1WbD1B8ru6DTE5kGJtGF/IKQf8MzyfY+jkBXCwmOQdn3CkbmMjwIkehCG0tBLSfQ5ehKN7O3lMfMKhnzOo9JaoOJ6cSPM3tompggxhIvofKfTgnZTvbu029WoJBmEftcRxIVinSsO9rT1SbSvJueOSEN5MLywTI1i0319M8kFipViwz0VXEJM9jlPVGFKMiRyzCC+3EfMFA+QA+RuO+ikXW4X6g+qYiSIy0IMj1CQvy5tNvUIJGT17j+FDkcufmb/CaZE68W69QVBoOh9R+reKIhV2OlPu4Z1GSrVvD7HGQ49de6tGoTfPS36tSdYAieo/8AypqLusjbNy1G+6Q8cDY/yuLb8d7Ss8ni6egXfhtFjJsNR+y4Hvmlhq1QdHEf9x/ZZsjpjWG6jJntyHBEq05aip40WLHaVRhDa+CrhYqm0U00spi6CpVatwUBpnqE5Iy4/ms6aWMWuhUy6RzHzCpU3kWU6dUzfp6JodG+x/bR98c2JJpOLbwQQWzHpPZdu2dmp+cT3XBPsUol28p0ZSqE+uFo+bgu/Artj9R5vJ/oUFJQlJac3n31MUAQ7k6Wv7qUQ0ySJMAPgj0U30nAjJ3J9iOh1TPdEtm5/Fds6wsqi/yxm22YEsnomcYvEf3MNvVqYNw/ipnl5mHTK6IBDSSMBm7m5nW7RkFRBjrh3vaSzTmWouEhwxYTwOTu2qhTIu4wYyc3PhdvfNRmRcYxxFniD8Q5ICtbiF/MOYh88AUxqaRJGbX+8ehTOfiFvNH/AFzN+iZr9AZN/K+zh6oDDIDK+T79kjVw8Wzqbt/hAccPlmMvK8EtMxk76yR20ybN8oF8pY6c+qA1KuSYjP4gZH8IwDW3sOJyTNaALDsovg2MEcCgVTbMObTHG0INVuI3bI0c0jQ2E+spg0Aw1+G4GEwRfICdeSi4hpkhzOYMt9UQ9Gnhc7C/FAALdbTAnTMfrmjU9tyDh5i4gNAvHE8ovKAKl8Qa10WxNBkTnb1PfumvcBaKgECDZ0zxNif14ILj6c5Eg6Rb5IYaWmYnmLHtqhfe8QhpwuMe8LieGhMf6KH34tHnEjRwggiTHQwOiok5185I4eU9sikTrnGo8rh14orHNdcQUKvSMZzOhyj0zKBnCwOZOXwu/lQdV6kjj5XegyUGEEEQSbGCYtyKjEWccXC2pkgY+KAFfaQGkk5SdWu/lci8WND6r6jQRiMmeOv6ldZ2wCozBYGMn5+jvRc031sRpuLH2zs7hyOqzk1g8cQnRq9DCSEItWXWIkKu+lOqOWpOaisytSIQXFbD6UhUNo2QgWUalVXm4TF1/rRTqNstzwr4Vdtbg50tp6u4jUN5nLukW3Tpn2F7gNOhV2p4vWOBn/tsNz6ut/kXUwVg+GWhlJrGjCxgDWgZACwC2K9cNbJW50817EfXAzKSwKtYuMnVJEalZhIhpANsxIib26LP+/mnAqtw/wBw8zDHHVq006KoNu0Gk4ATM+803/EbhALi03/pknO5Y7j6q03djWuLqfkcRECcHUsBAKqna3UxFZsDV7Ripm18Tc269u4ErODXAw5o1qNPlOuQkBSF3BwbIOT2/wD2Fuf1msWMB1N4FtPNTI4EfD6oBbhMlrqZ/HT8zDcZt+s0NDN80yWuaM3NJDhE5gZ6JnPx5YX/ANjvK8W46nLuo16PlDiCXjM0/KQDfzAXFj/MXVzZ9kyLzjIuCWw4deaGg9m2YkahurHtBOWh0VxrQ0ACwCclBpbQ1xhpkjh2npzQTxAmJuM73Hog1a4NmuEyRe0xmB+99VVJYXeUlj88uJgEjTEcgYngjPpBrQXND3DWCCQL3NyRbneENG0mqBawIz81jEZW1trkFMFxh1Mgt/CbWFrH6y7jo1nOdLSHCSC11iDY2iZAy75p34JLWODHTeOPCcucckNGeWYoux0ZiQNNcuUolZ0i4xNmWlhJgAXJPHohkvbZ7Q9oGYEnqQfq2ahTgz7F8GPdMluXPI/XBDSTQHWcQ9okAOEPBiwHOxRDU90BwZb3SBMZD5ZC3yhD96BUpmfxNII5nFZRNMxLS2s3gYxcvNkTpf8A1Jo9TZ23N6RmJsA4gSDGRH7crOzaXiA5sgxDmyZmBdsW1Jy9bwPZokiTAEljhPzJgZOzve+SEamFwgOYTYTBZ/pA058Fdml327HEskTkROsTHWL8lD7sAIi2fFVaoGKXtLLWqMki8zcaSZ5xOif2lRokEVWybiA6BnrBOfYZym00m7Z/VsRh04rzfiDcvtmwJa6ThxeZh68OPLuvS7NtTajcTZjLIi+vW/BSe1a7TpxDfO7X0XYajS09JaejllYgV3DbNyseDYQcwQC0znIK8rvj7PNncTgbUpTkWedkn/0zcX4FZ4tc3OCmXo9v+znaafuVGPHrbqDMd9VQf4S21oJ9iHj8VNzXfIGU4tc4zaYlOKUrRo+FdtJtQ0BiWg3/AMTvqF6DdngPas3Brf8AE5tvRsqaXkwN3eFxUMvs3hqf2XRtxbqkBlMBrRHQBE3Z4Kwwaj55NEDuf2XrNk2ZtNuFogLPG/pz9D7Js4psjhmVn7btWM8hkpbftfwjLVUcS0weUk8cUlFbdGs1wlpBByIMhTXMNg3nUomabiOWh6jJer3b4yY61UYD+IXb+4VHpZSQ6NZrhLSHDiDIREVRq7nZixU5pO4sgA9WkQUPaK1Wm73MTIEuYfPOpLMj6LSVba9mc4gtdEaZCb6j0QB2LaabzjZBJzizuJlk58wr3tBEqtW3ax4GKcQ+MHC6eoTPY9jWho9pFiS7C8jSLQT+yAlLamuydOt7W9VWY5heJplrrEG+Z0tY2FzcKXtWOAc9sSYAeMLpz9cteCM5zgSWwf7TY+igEadRpm1S9pABGmnr9WQ6RGKWviTBa8EmTwjW3bop0WtDrEsORacjrYnqe6avVBkVWQNCL9bhFFG0tkyCwmwJF+HpkM+SE9jgbgVGnjAIzvOueaK2kQ0lpL+DSRxk34qu1wBhssMgYTOE6RHDnz6IhUamXsn9Kbxb0PC0CE9QMcf6jTTdGfKR8Q5xn+xUqpBEVG4T+Jv6HMIzgcADIcOZme/P8rIGY1wgAhzIuSSXGZk8+QH7BVcNN0kONI5EC2Zt5cjc/PnezRbDDhGA6yLTrGfC3CyC1uLy1GzeA4XFhGYy1QTLzBFRoc2JxNOfARnOSDTpEj+m7E3IseMXY/LhzR3UnNktOIfhJ/IzZOyhbFAa4jNouO6opbMYfHmY60su5pE3jOOuVx6FrkWc6WNYRhLTIIOZwgWEDtKmMbYBHtBESLOjK8nogU6bXf8ACcWm0tM3uDlPVBOrtbh5sMsucTJcQLxbt9XU6ddr7tM9M+yqjZDiydTcRmw+QkaxoeXVDrbMQS57ZNvOzEHWy8s3z+Ws2bTS85qEcvqUGnXOHyn2pxXkhpDcpA7HnnwUqG2teYuDezhBt9fI8CrtNA1NiaTIlp1gkTfWPXugVdmMuBADTfEwkOtlIi5uVpkfRSaxa2zxUdg2TJ7pdkW4mw4a31n9h1Wi1qQCI0Js0mwIe17ThEDMqVSqGiSsetXJPMrNqyHc6VJv1+6GwfXEqTnqNCY+CSrGokg8YCpAoIeiAqot7Ltr6Zlji08jHcar0e7vGpsKzZ/ubY+oyPovJSpByaNuobHvKnVEscDy19QrK5VSqlplpII9Ct/d3jGo21QYxxyd31U01t7aU8qhsG+aVYeR1/wmx7K6oqNag14hwkfWqrM2M02kMJdeQHaDgFcSQUvbAwHgBx+EmSLwPMPrNEptAaQ285B0R/PFHfTBFxKrfcy33DYCzD7uqCLtngSCaZJyORPoiCofjaLCcQy5RzU2UyWjEBMXGYnWChtoQbEgHMWj0KBsBw/0zIuYN5nSUCq+YxSwiIGnL65d51iCSDLOBExzyS+8EAYgHA5ET8wgnjhpxxhtcSZ+ozUWUIA9m6w+GbdEqdMZ03RPwnKc8lGo+0OBbrLcickEcYDwXBzCTcz5Tw7oz9oIM4ZboWmVHE4Z+dvKNOSai9sHBAJ7gxwQFp1w7geWo6hDrbK1xkiSFXrD8TYP4mWvbT6yRPO3OHDiBB7Ig4P0f3TOKjTrBwkT6iCli4fNVAqmzgi0tnMiATymFSq0qjS2weBaQAHgRAE/r9DSB9PyShQUdionMucW8HjzA9fl9XuQpFJUMAnJgSck8LL27bZsMh802aR2va8R5aIDR/Kg0SiT9fqoqZd9cEF75TOeoE9ggIJSVfETe/okorxjaiI16SS0zRWvU80ySodSDkkkE2PINrFbe7vFdWnZ3nHPPumSVsJXqN27/p1rCQeBH6rUSSWG6SSSSISZJJBA0/8ATRA9gAZBLemRSSQIsku8uG3vAiUIueBIIeI1sUkkBHNDjAJBGgSq7M05i/HVJJANtNzTnLeeajTqtc6byB6QeSSSAdcuvIkHgYhDbiI/puxDg7MdCkkgs0KuIZRHQoqSSIZIBJJBm7y2/wCBvqf0WYDKSSijfR/ZDqVEkkEJ07obnz0H1KSSigOrk5GBonSSRX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53" name="AutoShape 29" descr="data:image/jpeg;base64,/9j/4AAQSkZJRgABAQAAAQABAAD/2wCEAAkGBhQSERUUEhQVFRUVFxUWFxUWFRQUFRcVFRQVFBQYFxQXHCYfFxojGRQUHy8gIycpLCwsFR4xNTAqNSYrLCkBCQoKDgwOFA8PFykcFBwpKSkpKSkpKSkpKSwpKSkpKSkpKSkpKSkpKSkpKSkpKSkpKSkpKSwpKSwpKSkpLCksKf/AABEIALcBFAMBIgACEQEDEQH/xAAcAAABBQEBAQAAAAAAAAAAAAADAAECBAUHBgj/xABDEAABAwIDBgMFBwIDBgcAAAABAAIRAyESMUEEBVFhcZEGIoETMkKh8AcUUrHB0eEjYnKC8RUWM0OSoiQlY3OywtL/xAAZAQEBAQEBAQAAAAAAAAAAAAAAAQIDBAX/xAAiEQEBAAICAgMAAwEAAAAAAAAAAQIREjEDURMhQQQiMnH/2gAMAwEAAhEDEQA/AOpNRFNtJM9qBwU7QmLUzXICYkwKYMumLgqHxJiol6G6pKILjTVEEvRWukIGY/RIUFJrISL5yRTyAlMpCmpFqBAKQak0KQUDhJIBIFBIJSmCaUEklElOEDgqQqKITBATFKcIRSDkBg/ioPoNdmAkHqeFBib08H0awu0dl4ffX2XESaJ9DddSJKfHxWbjK1MrHz3t3hytRPnYeoEhZpYvo+tsLHi4C8/vTwBQq/CAeIsuV8Xp0nk9uIhqYroG8/ste2TSd6H915beHhivS96mSOIuudxsbmUrHxFJSdTIzsksq+iIUvaqATFe15RTBFkI2zTNKn7QGxzVDF5Q2vCjUMWQw5EEfAUWm6i1hKOAAgYUlIvjJRknJEDAEVEMnNEjgoqQUDqQIUQEigICFIsQwnDkEsMJwohxU8QQMW8EsKfDwTYigYBKVIgFNgQRBUgmLUxKBKQukKaVfaWU2lz3BoGZJgICBsIb3rxG+/tSo0yW0hjPHReZf9pe11DFNrR6LHOfjpPFk62HlTa+VzChv3ehGIBhGfw5I1L7Sq1F2HaaPqLfwnL2fHfx0qE4JXnty+Mdn2n3HgO/CbFbgqLUu2LLO1hCrbI12YCQrKYqBVGLX8IUHGSxvZOtuUynGLus2eKTisNniyi4a3zyVlu/KTsnC3FSZ439avjyn40ieCHN0D780iA4d0SkZFlrbGqJXBIEJU6MZqWIAJmgu5BUSNTQKQpalOAG5JEoJYuCQamwKagWFKEgU4CBAKag1MgmUycJIHYU6gCnQIOhED0OFJzkE7JEEITVMvM2QSLk4pKTRxUKlXggr723szZ6TqjzDWif4XCPFvjmrtdQ3LWCcLAbAcTxK3/tc3+59VuzUzZt3AauP7Bef8KeEzXdkDBu93uA8h8Z+S4+TJ6PFj+sahsNSoZDSRxyb3K06GxxGKtTbyDif/iCumUPBezs9njBquNz7Qy30YIAC9NsO66TLMpMaOTGj9Fw+S71HouM1uuQU6wFhtEf5qgHPNqDtbK7rtPthGha8x0F/ku6bRu+m4Q6mwjm1p/RYW2/Z/slWS2n7J34qRw36ZfJdOeTlOPbhz6hDpbLHdiveeBftGIc2jtRkGA2odDkAeSB4t8GVqAlw+8UxlUAiswc/wAQ7rwO1UMBsZacnfoeBUxy1W8sZlH0w26YLyH2YeIDtOy4XmX0ThPEt+E/p6L2BEL0y7eGzV0jjSTliSo+fae8DxVqnvF2hK883aCjN21fM4vq8npKe+XjUq5S8T1G6leTbtxRWbeeKv3P0+q9rS8Z1eJWjR+0B8QQCue/fuiK3eQ4ditTLKdVm4Y3uOkUfHrdWfNaFLxxQOchcrbvAc/kUUba3U9wtTy5s3w4OvUvE9B2VQK7R3lTdk9p9VxmlVYcnN7wrbGO+F3Zy3PPl6c7/Hx/K7Gx44gqQK5TT2jaGZOf6OlXaPiPam5l3q2Vqef3GL/Gv5XSgmBXhdn8bVR7wB6ghX6Hjhp95vYytzz4MX+PnHrZSleA379owDhTpCD8Tv0H7oNPx26nGLzcOvNL5sZdE8GVm3RE88VS3dvVtak2o0jzDKcjqrjTIXWWVxssTFk/teKEHKbG8VUTFMHJEAAQam2U2C7mj1Cpne1Nx98FTcXVX3VlA8UBm1MMnELZ3yQ9q2wNpucCDDSQONrJuGq5NU3Odp2qvUd7uM4ncRPlYOuZ5QvV+GaIaHYQAJMAZWsmr0BSpBut3OPFx8zj3Qt1b1pUaTTUdBdcNALnm8mGi8c8l5PJft7MOnqqjf6jB+FoWhs+a59t/wBpVFlQkDkAXAu9WskfNNsn2rtMYabnE8GgfM1B+S5443bplfp02pokxeJH2jQMVXZqoaPia0OaOpY4rX3T432WuQG1Whx+EmD2MHtK7a1Xn19Le/j5FxzxRupocXNAEziboeY5rr+/akskGQuXb/N+6553Tth0X2RbQae2vpz5X0yRzwkR+ZXYhUK5h4A3L7LbQTkaJqNPJxAcPQ/munBevD/MePyf6ontAkhFOtsPnyl4brO91s9FKp4XrjOm7sui7Hs7aYhqusGpXm4vXzrlB3DWH/Ld/wBJQXbteM2OHoV2F5gckxgjQ9inCHyVxt2zO4FN7I/QXYfurB8LTPIITt20nWNNh/ygHupwX5HI8JUsRXVn7h2cmPZN7H81Wq+FtmM+SPUws/G18rmeNP7U8e1l0N3gugcmuB6yEF3gSjHvOHYhT41+V4hm11B8Z7q7S31WblUd63XpnfZ/TifaO7AoP+4HCr/2z+qfHfa/JizqXiauI9w9WozfE5J89Gkellaf4EqDKoD6FMzwLUOVSn6yP0U45HPB5cbW11cucIGKY5LQ8Q7ypVHtcxoaIyHJA3xud1CoWug6gi4PQlZ33cucABJmAAL3U43pqZTW3r9g2+iGMArlpDRIgwCb5qz/ALUcPc2ifVwWd/uJtgFqJMgWDmk9pVDafDm0U/foVG88BjuFLhl6WZ439bLt81/hrE/5ln7RvzaBM1HH1/VYnsiDcuHI/wApxWcNZ+Sx/aNf1rTdvt5zcVpbkr1KjrSYEk8gvLGtxCu7p3m+kXGm4tkEHoVnftr/AI26m+XSACbk/Kw/NbNfejmgAm4EweMLw1DajjY6cnTfLOf0R99eIS6XnO+sydBKut9VNz0298+MQyiMZmo4mBaY48lz3eu+6j9cLToLT1ObvVVXe02ip5QXOOQ4RzyAWtS3LQp32l5eR/y6RAHQvP6L0ya1vtw76YVSuTEnup0XOIsCegJ/Reko78p0z/4ejSZzw43ernSZW9uneO27S7DTqEcpgcNMs1uffUS6ndeB9qW6EE8RBRGbU6NTHroulb62Xb9mYPbllRs/EBUHZ4XnqtfY6h/qUBTORqUD7M+tMyw9gplfZjq9Abn8f16MNc4vpmJa4zbk7MfktnbN5MrtxMNtQcweBXmN6eGcLS6hUFanrAwvaP76ZuOokLM3RvN1JwnLUHIjh0WMseUa6d63DRipRP4WOb6FrT+YC9YF5vwjtbK7BVZ7rmiOIORB5giF6UNGhXqx6eHLsMp0Q0klpl5tm7Wxn84RBu9uuKO6LSdNo9cwiNbaBmPw2U1F3Qv9nNOU+h/QqH+zGA53HorLcjN+og90hle3Gb9irqG6rHdjZNz0d+6gd2R8RHUSFbLo4gcR5h2RWRmO4y9QpqG6z37rtIf2EhDG6XzYiOINuy0Wum+d8xbuE5M5X/w2I6hOMOVZg3fU0A/yn8wVGps7gIDTzI49FstsOLuGRT5HQnhkf5U4xedYTKLuBtwF+yTmkAWP5FbrjeDHrY9wpAD4sv7v3U4Lzefc+dDPOxPqkx2I9ND+63xAGXe4jqo1GNAgAQdYkJwObzW17MyoIqNDgNHfoVDYdx0mGWUwDxIuOhW4dy4jLTA4Zt9FapbsDfePQCyzxrXJUpV3NHvFTZvhxtPoUZ+wtmxPSfyQK26Mhinkc+4V1WdwHbqFOt/xKbHcy0T3XmN5eB6Tr05YeRkdivUnd1RotfqUGo8t99pHPTupZ7amWunNd4eDq1O7fOOWfbNYdag5syL8xf5rshcDzVStsjHG4aeTgCVzuEdZ5K5IymWtBcCJE5ELPrtxmOueQ4nsuu7w2CnUH9RoMWE6DqNFzLxnQZSrFtKzQBbO5E5nqpw1dtTPf0z/AL4KYLKWWpyJ6/toqQpPe6wnnkBxQKREgu5wNSi7XVLomwywiwCmrt039DuoMb79UdG+b55K7sG30WEHEfUVI1HwX/0WI7JJr7LU3GbqvW7fvttQQKwAGjX146YahMLLq0XEFwhwN5EHmclkMcJ6qVF5bOEkQplbTHUaNDbXU3BzSQRqCp7x2Vtce0pgCoLloyeNYGjuWqqu2kPEOs7joTzUNkrljolZ+23SfsQ34cVWgb+UVG+hDX/mwrreKFxD7M6f/mjHt92pTrYgMg4NBdllJwn1PBdsc7QX+a9OH3Hh8k1lUw9OpMp2umW2GFUEmBB6GCFNz7Zg6HFYnoUJ4kWAdbXyv/lIHy+b0DxEeqiiF8GCTHAiR6FLHHET/mb/AAoNZAPwdYc09E8ENkWj8FweoQFBFi3XMty7IjGyL3GeIWPZVwdYmPiZY+rUak+QTOI5Ws6ERPOfiI4WcOqd1WbD1B8ru6DTE5kGJtGF/IKQf8MzyfY+jkBXCwmOQdn3CkbmMjwIkehCG0tBLSfQ5ehKN7O3lMfMKhnzOo9JaoOJ6cSPM3tompggxhIvofKfTgnZTvbu029WoJBmEftcRxIVinSsO9rT1SbSvJueOSEN5MLywTI1i0319M8kFipViwz0VXEJM9jlPVGFKMiRyzCC+3EfMFA+QA+RuO+ikXW4X6g+qYiSIy0IMj1CQvy5tNvUIJGT17j+FDkcufmb/CaZE68W69QVBoOh9R+reKIhV2OlPu4Z1GSrVvD7HGQ49de6tGoTfPS36tSdYAieo/8AypqLusjbNy1G+6Q8cDY/yuLb8d7Ss8ni6egXfhtFjJsNR+y4Hvmlhq1QdHEf9x/ZZsjpjWG6jJntyHBEq05aip40WLHaVRhDa+CrhYqm0U00spi6CpVatwUBpnqE5Iy4/ms6aWMWuhUy6RzHzCpU3kWU6dUzfp6JodG+x/bR98c2JJpOLbwQQWzHpPZdu2dmp+cT3XBPsUol28p0ZSqE+uFo+bgu/Artj9R5vJ/oUFJQlJac3n31MUAQ7k6Wv7qUQ0ySJMAPgj0U30nAjJ3J9iOh1TPdEtm5/Fds6wsqi/yxm22YEsnomcYvEf3MNvVqYNw/ipnl5mHTK6IBDSSMBm7m5nW7RkFRBjrh3vaSzTmWouEhwxYTwOTu2qhTIu4wYyc3PhdvfNRmRcYxxFniD8Q5ICtbiF/MOYh88AUxqaRJGbX+8ehTOfiFvNH/AFzN+iZr9AZN/K+zh6oDDIDK+T79kjVw8Wzqbt/hAccPlmMvK8EtMxk76yR20ybN8oF8pY6c+qA1KuSYjP4gZH8IwDW3sOJyTNaALDsovg2MEcCgVTbMObTHG0INVuI3bI0c0jQ2E+spg0Aw1+G4GEwRfICdeSi4hpkhzOYMt9UQ9Gnhc7C/FAALdbTAnTMfrmjU9tyDh5i4gNAvHE8ovKAKl8Qa10WxNBkTnb1PfumvcBaKgECDZ0zxNif14ILj6c5Eg6Rb5IYaWmYnmLHtqhfe8QhpwuMe8LieGhMf6KH34tHnEjRwggiTHQwOiok5185I4eU9sikTrnGo8rh14orHNdcQUKvSMZzOhyj0zKBnCwOZOXwu/lQdV6kjj5XegyUGEEEQSbGCYtyKjEWccXC2pkgY+KAFfaQGkk5SdWu/lci8WND6r6jQRiMmeOv6ldZ2wCozBYGMn5+jvRc031sRpuLH2zs7hyOqzk1g8cQnRq9DCSEItWXWIkKu+lOqOWpOaisytSIQXFbD6UhUNo2QgWUalVXm4TF1/rRTqNstzwr4Vdtbg50tp6u4jUN5nLukW3Tpn2F7gNOhV2p4vWOBn/tsNz6ut/kXUwVg+GWhlJrGjCxgDWgZACwC2K9cNbJW50817EfXAzKSwKtYuMnVJEalZhIhpANsxIib26LP+/mnAqtw/wBw8zDHHVq006KoNu0Gk4ATM+803/EbhALi03/pknO5Y7j6q03djWuLqfkcRECcHUsBAKqna3UxFZsDV7Ripm18Tc269u4ErODXAw5o1qNPlOuQkBSF3BwbIOT2/wD2Fuf1msWMB1N4FtPNTI4EfD6oBbhMlrqZ/HT8zDcZt+s0NDN80yWuaM3NJDhE5gZ6JnPx5YX/ANjvK8W46nLuo16PlDiCXjM0/KQDfzAXFj/MXVzZ9kyLzjIuCWw4deaGg9m2YkahurHtBOWh0VxrQ0ACwCclBpbQ1xhpkjh2npzQTxAmJuM73Hog1a4NmuEyRe0xmB+99VVJYXeUlj88uJgEjTEcgYngjPpBrQXND3DWCCQL3NyRbneENG0mqBawIz81jEZW1trkFMFxh1Mgt/CbWFrH6y7jo1nOdLSHCSC11iDY2iZAy75p34JLWODHTeOPCcucckNGeWYoux0ZiQNNcuUolZ0i4xNmWlhJgAXJPHohkvbZ7Q9oGYEnqQfq2ahTgz7F8GPdMluXPI/XBDSTQHWcQ9okAOEPBiwHOxRDU90BwZb3SBMZD5ZC3yhD96BUpmfxNII5nFZRNMxLS2s3gYxcvNkTpf8A1Jo9TZ23N6RmJsA4gSDGRH7crOzaXiA5sgxDmyZmBdsW1Jy9bwPZokiTAEljhPzJgZOzve+SEamFwgOYTYTBZ/pA058Fdml327HEskTkROsTHWL8lD7sAIi2fFVaoGKXtLLWqMki8zcaSZ5xOif2lRokEVWybiA6BnrBOfYZym00m7Z/VsRh04rzfiDcvtmwJa6ThxeZh68OPLuvS7NtTajcTZjLIi+vW/BSe1a7TpxDfO7X0XYajS09JaejllYgV3DbNyseDYQcwQC0znIK8rvj7PNncTgbUpTkWedkn/0zcX4FZ4tc3OCmXo9v+znaafuVGPHrbqDMd9VQf4S21oJ9iHj8VNzXfIGU4tc4zaYlOKUrRo+FdtJtQ0BiWg3/AMTvqF6DdngPas3Brf8AE5tvRsqaXkwN3eFxUMvs3hqf2XRtxbqkBlMBrRHQBE3Z4Kwwaj55NEDuf2XrNk2ZtNuFogLPG/pz9D7Js4psjhmVn7btWM8hkpbftfwjLVUcS0weUk8cUlFbdGs1wlpBByIMhTXMNg3nUomabiOWh6jJer3b4yY61UYD+IXb+4VHpZSQ6NZrhLSHDiDIREVRq7nZixU5pO4sgA9WkQUPaK1Wm73MTIEuYfPOpLMj6LSVba9mc4gtdEaZCb6j0QB2LaabzjZBJzizuJlk58wr3tBEqtW3ax4GKcQ+MHC6eoTPY9jWho9pFiS7C8jSLQT+yAlLamuydOt7W9VWY5heJplrrEG+Z0tY2FzcKXtWOAc9sSYAeMLpz9cteCM5zgSWwf7TY+igEadRpm1S9pABGmnr9WQ6RGKWviTBa8EmTwjW3bop0WtDrEsORacjrYnqe6avVBkVWQNCL9bhFFG0tkyCwmwJF+HpkM+SE9jgbgVGnjAIzvOueaK2kQ0lpL+DSRxk34qu1wBhssMgYTOE6RHDnz6IhUamXsn9Kbxb0PC0CE9QMcf6jTTdGfKR8Q5xn+xUqpBEVG4T+Jv6HMIzgcADIcOZme/P8rIGY1wgAhzIuSSXGZk8+QH7BVcNN0kONI5EC2Zt5cjc/PnezRbDDhGA6yLTrGfC3CyC1uLy1GzeA4XFhGYy1QTLzBFRoc2JxNOfARnOSDTpEj+m7E3IseMXY/LhzR3UnNktOIfhJ/IzZOyhbFAa4jNouO6opbMYfHmY60su5pE3jOOuVx6FrkWc6WNYRhLTIIOZwgWEDtKmMbYBHtBESLOjK8nogU6bXf8ACcWm0tM3uDlPVBOrtbh5sMsucTJcQLxbt9XU6ddr7tM9M+yqjZDiydTcRmw+QkaxoeXVDrbMQS57ZNvOzEHWy8s3z+Ws2bTS85qEcvqUGnXOHyn2pxXkhpDcpA7HnnwUqG2teYuDezhBt9fI8CrtNA1NiaTIlp1gkTfWPXugVdmMuBADTfEwkOtlIi5uVpkfRSaxa2zxUdg2TJ7pdkW4mw4a31n9h1Wi1qQCI0Js0mwIe17ThEDMqVSqGiSsetXJPMrNqyHc6VJv1+6GwfXEqTnqNCY+CSrGokg8YCpAoIeiAqot7Ltr6Zlji08jHcar0e7vGpsKzZ/ubY+oyPovJSpByaNuobHvKnVEscDy19QrK5VSqlplpII9Ct/d3jGo21QYxxyd31U01t7aU8qhsG+aVYeR1/wmx7K6oqNag14hwkfWqrM2M02kMJdeQHaDgFcSQUvbAwHgBx+EmSLwPMPrNEptAaQ285B0R/PFHfTBFxKrfcy33DYCzD7uqCLtngSCaZJyORPoiCofjaLCcQy5RzU2UyWjEBMXGYnWChtoQbEgHMWj0KBsBw/0zIuYN5nSUCq+YxSwiIGnL65d51iCSDLOBExzyS+8EAYgHA5ET8wgnjhpxxhtcSZ+ozUWUIA9m6w+GbdEqdMZ03RPwnKc8lGo+0OBbrLcickEcYDwXBzCTcz5Tw7oz9oIM4ZboWmVHE4Z+dvKNOSai9sHBAJ7gxwQFp1w7geWo6hDrbK1xkiSFXrD8TYP4mWvbT6yRPO3OHDiBB7Ig4P0f3TOKjTrBwkT6iCli4fNVAqmzgi0tnMiATymFSq0qjS2weBaQAHgRAE/r9DSB9PyShQUdionMucW8HjzA9fl9XuQpFJUMAnJgSck8LL27bZsMh802aR2va8R5aIDR/Kg0SiT9fqoqZd9cEF75TOeoE9ggIJSVfETe/okorxjaiI16SS0zRWvU80ySodSDkkkE2PINrFbe7vFdWnZ3nHPPumSVsJXqN27/p1rCQeBH6rUSSWG6SSSSISZJJBA0/8ATRA9gAZBLemRSSQIsku8uG3vAiUIueBIIeI1sUkkBHNDjAJBGgSq7M05i/HVJJANtNzTnLeeajTqtc6byB6QeSSSAdcuvIkHgYhDbiI/puxDg7MdCkkgs0KuIZRHQoqSSIZIBJJBm7y2/wCBvqf0WYDKSSijfR/ZDqVEkkEJ07obnz0H1KSSigOrk5GBonSSRX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29" name="Group 28"/>
          <p:cNvGrpSpPr/>
          <p:nvPr/>
        </p:nvGrpSpPr>
        <p:grpSpPr>
          <a:xfrm>
            <a:off x="3080792" y="908720"/>
            <a:ext cx="4032448" cy="2304256"/>
            <a:chOff x="3080792" y="908720"/>
            <a:chExt cx="4032448" cy="2304256"/>
          </a:xfrm>
        </p:grpSpPr>
        <p:sp>
          <p:nvSpPr>
            <p:cNvPr id="24" name="Rounded Rectangle 23"/>
            <p:cNvSpPr/>
            <p:nvPr/>
          </p:nvSpPr>
          <p:spPr>
            <a:xfrm>
              <a:off x="3080792" y="908720"/>
              <a:ext cx="4032448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9" name="Picture 6" descr="http://t0.gstatic.com/images?q=tbn:ANd9GcTHSKyte4qbClf_iKx3thZKh7_Ywd44lwB7VIQQmZ0IvhJZ_mnJ3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5009" y="984388"/>
              <a:ext cx="1872208" cy="1364491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3728864" y="134076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ΑΝΤΑΓΩΝΙΣΜΟΣ</a:t>
              </a:r>
              <a:endParaRPr lang="el-GR" b="1" dirty="0"/>
            </a:p>
          </p:txBody>
        </p:sp>
        <p:sp>
          <p:nvSpPr>
            <p:cNvPr id="22" name="Right Arrow 21"/>
            <p:cNvSpPr/>
            <p:nvPr/>
          </p:nvSpPr>
          <p:spPr>
            <a:xfrm rot="16200000" flipH="1">
              <a:off x="3944888" y="1916832"/>
              <a:ext cx="1512168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2480" y="1052736"/>
            <a:ext cx="3744416" cy="3816424"/>
            <a:chOff x="272480" y="1052736"/>
            <a:chExt cx="3744416" cy="3816424"/>
          </a:xfrm>
        </p:grpSpPr>
        <p:pic>
          <p:nvPicPr>
            <p:cNvPr id="1055" name="Picture 31" descr="http://www.bu.edu/ehs/files/2011/04/Regulation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0512" y="1304371"/>
              <a:ext cx="1800200" cy="1692581"/>
            </a:xfrm>
            <a:prstGeom prst="rect">
              <a:avLst/>
            </a:prstGeom>
            <a:noFill/>
          </p:spPr>
        </p:pic>
        <p:pic>
          <p:nvPicPr>
            <p:cNvPr id="1049" name="Picture 25" descr="http://www.threeland.com/images/info_vietnam/regulation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0512" y="2636912"/>
              <a:ext cx="1860129" cy="187220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920552" y="44278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ΠΟΛΙΤΕΙΑ</a:t>
              </a:r>
              <a:endParaRPr lang="el-GR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2480" y="1052736"/>
              <a:ext cx="2448272" cy="38164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504728" y="3068960"/>
              <a:ext cx="1512168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96616" y="4437113"/>
            <a:ext cx="4032448" cy="2394771"/>
            <a:chOff x="1496616" y="4437113"/>
            <a:chExt cx="4032448" cy="2394771"/>
          </a:xfrm>
        </p:grpSpPr>
        <p:pic>
          <p:nvPicPr>
            <p:cNvPr id="1039" name="Picture 15" descr="http://www.atall.gr/wp-content/uploads/2011/06/poio-to-kostos-xrisis-tis-upiresias-apostolis-amazikwn-sms-diafimistikwn-minimatw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2840" y="5641259"/>
              <a:ext cx="1190625" cy="1190625"/>
            </a:xfrm>
            <a:prstGeom prst="rect">
              <a:avLst/>
            </a:prstGeom>
            <a:noFill/>
          </p:spPr>
        </p:pic>
        <p:pic>
          <p:nvPicPr>
            <p:cNvPr id="21" name="Picture 12" descr="http://t1.gstatic.com/images?q=tbn:ANd9GcTipwaqz8SynJWofLUw6ILSkjVKmIUJE7xVEmSY_LCDesseI6EfSQ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6656" y="5441598"/>
              <a:ext cx="1738891" cy="108374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304928" y="60212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ΚΟΣΤΟΣ</a:t>
              </a:r>
              <a:endParaRPr lang="el-GR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96616" y="5229200"/>
              <a:ext cx="4032448" cy="1584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ight Arrow 37"/>
            <p:cNvSpPr/>
            <p:nvPr/>
          </p:nvSpPr>
          <p:spPr>
            <a:xfrm rot="16200000" flipV="1">
              <a:off x="3944888" y="4653137"/>
              <a:ext cx="1512168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57056" y="2584366"/>
            <a:ext cx="3888432" cy="3868970"/>
            <a:chOff x="5457056" y="2584366"/>
            <a:chExt cx="3888432" cy="3868970"/>
          </a:xfrm>
        </p:grpSpPr>
        <p:sp>
          <p:nvSpPr>
            <p:cNvPr id="31" name="TextBox 30"/>
            <p:cNvSpPr txBox="1"/>
            <p:nvPr/>
          </p:nvSpPr>
          <p:spPr>
            <a:xfrm>
              <a:off x="6825208" y="451151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ΚΑΤΑΝΑΛΩΤΗΣ</a:t>
              </a:r>
              <a:endParaRPr lang="el-GR" b="1" dirty="0"/>
            </a:p>
          </p:txBody>
        </p:sp>
        <p:pic>
          <p:nvPicPr>
            <p:cNvPr id="1033" name="Picture 9" descr="http://www.chickeneggdesign.com/eGreen123/images/shopping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58935" y="2584366"/>
              <a:ext cx="2686553" cy="1996762"/>
            </a:xfrm>
            <a:prstGeom prst="rect">
              <a:avLst/>
            </a:prstGeom>
            <a:noFill/>
          </p:spPr>
        </p:pic>
        <p:pic>
          <p:nvPicPr>
            <p:cNvPr id="20" name="Picture 8" descr="http://t0.gstatic.com/images?q=tbn:ANd9GcQjzETJWxomtpEfM584tov0gEMZ7Wy0by3H7vuRfazdUl7vcTuXT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97216" y="4871558"/>
              <a:ext cx="2033786" cy="1365754"/>
            </a:xfrm>
            <a:prstGeom prst="rect">
              <a:avLst/>
            </a:prstGeom>
            <a:noFill/>
          </p:spPr>
        </p:pic>
        <p:sp>
          <p:nvSpPr>
            <p:cNvPr id="25" name="Rounded Rectangle 24"/>
            <p:cNvSpPr/>
            <p:nvPr/>
          </p:nvSpPr>
          <p:spPr>
            <a:xfrm>
              <a:off x="6681192" y="2636912"/>
              <a:ext cx="2448272" cy="38164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Right Arrow 38"/>
            <p:cNvSpPr/>
            <p:nvPr/>
          </p:nvSpPr>
          <p:spPr>
            <a:xfrm flipH="1">
              <a:off x="5457056" y="3068960"/>
              <a:ext cx="1512168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ΣΥΝΕΡΓΑΣΙΑ  ΓΙΑ  ΜΕΙΩΣΗ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   &amp;  ΚΟΣΤΟΥΣ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848" y="2132856"/>
            <a:ext cx="7560840" cy="55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8464" y="44624"/>
            <a:ext cx="9777536" cy="1008112"/>
          </a:xfrm>
        </p:spPr>
        <p:txBody>
          <a:bodyPr/>
          <a:lstStyle/>
          <a:p>
            <a:pPr algn="ctr"/>
            <a:r>
              <a:rPr lang="el-GR" dirty="0" smtClean="0"/>
              <a:t>Συνέργεια = Οφέλη Ευρύτερων «Κοινωνιών» και «Περιοχών»</a:t>
            </a:r>
          </a:p>
          <a:p>
            <a:pPr algn="ctr"/>
            <a:r>
              <a:rPr lang="en-GB" dirty="0" smtClean="0"/>
              <a:t>Institute for Sustainability [UK]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980728"/>
            <a:ext cx="9921552" cy="23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552" y="3140968"/>
            <a:ext cx="59766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o3-project.eu/wo3/wp-content/uploads/2011/12/Collaborative-business-mode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16" y="4365104"/>
            <a:ext cx="5832648" cy="2376264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0200" y="381000"/>
            <a:ext cx="7431112" cy="455712"/>
          </a:xfrm>
        </p:spPr>
        <p:txBody>
          <a:bodyPr/>
          <a:lstStyle/>
          <a:p>
            <a:r>
              <a:rPr lang="el-GR" dirty="0" smtClean="0"/>
              <a:t>Συμπερασματικά...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24808" y="1268760"/>
            <a:ext cx="6048672" cy="4619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rgbClr val="00B050"/>
                </a:solidFill>
              </a:rPr>
              <a:t>Περιβαλλοντικό Αποτύπωμα 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δεν είναι αυτοσκοπός </a:t>
            </a:r>
            <a:r>
              <a:rPr lang="el-GR" sz="2400" dirty="0" smtClean="0"/>
              <a:t>αλλά </a:t>
            </a:r>
            <a:r>
              <a:rPr lang="el-GR" sz="2400" b="1" u="sng" dirty="0" smtClean="0">
                <a:solidFill>
                  <a:srgbClr val="00B050"/>
                </a:solidFill>
              </a:rPr>
              <a:t>καταλύτης</a:t>
            </a:r>
            <a:r>
              <a:rPr lang="el-GR" sz="2400" dirty="0" smtClean="0"/>
              <a:t> για: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Βελτίωση διαδικασιών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Μείωση κόστους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/>
              <a:t>Υπεύθυνη στάση απέναντι στους εμπορικούς και κοινωνικούς εταίρους</a:t>
            </a:r>
          </a:p>
          <a:p>
            <a:pPr lvl="1"/>
            <a:endParaRPr lang="el-GR" dirty="0" smtClean="0"/>
          </a:p>
          <a:p>
            <a:r>
              <a:rPr lang="el-GR" sz="2400" dirty="0" smtClean="0"/>
              <a:t>Ένα θέμα που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δεν μπορούμε να αγνοήσουμε </a:t>
            </a:r>
            <a:r>
              <a:rPr lang="el-GR" sz="2400" dirty="0" smtClean="0"/>
              <a:t>στο</a:t>
            </a:r>
            <a:r>
              <a:rPr lang="el-GR" sz="2400" b="1" dirty="0" smtClean="0">
                <a:solidFill>
                  <a:srgbClr val="00B050"/>
                </a:solidFill>
              </a:rPr>
              <a:t> Μαραθώνιο για την Ανάκαμψη</a:t>
            </a:r>
          </a:p>
          <a:p>
            <a:endParaRPr lang="el-GR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196752"/>
            <a:ext cx="27363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Oval 1"/>
          <p:cNvSpPr>
            <a:spLocks noChangeArrowheads="1"/>
          </p:cNvSpPr>
          <p:nvPr/>
        </p:nvSpPr>
        <p:spPr bwMode="auto">
          <a:xfrm>
            <a:off x="2720752" y="3861048"/>
            <a:ext cx="6624736" cy="1368152"/>
          </a:xfrm>
          <a:prstGeom prst="ellipse">
            <a:avLst/>
          </a:prstGeom>
          <a:solidFill>
            <a:srgbClr val="FFFFFF">
              <a:alpha val="0"/>
            </a:srgbClr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328" y="-43968"/>
            <a:ext cx="1440160" cy="14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30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280592" y="4315743"/>
            <a:ext cx="7704856" cy="841449"/>
            <a:chOff x="1280592" y="4149080"/>
            <a:chExt cx="7704856" cy="841449"/>
          </a:xfrm>
        </p:grpSpPr>
        <p:sp>
          <p:nvSpPr>
            <p:cNvPr id="11" name="Rounded Rectangle 10"/>
            <p:cNvSpPr/>
            <p:nvPr/>
          </p:nvSpPr>
          <p:spPr>
            <a:xfrm>
              <a:off x="1280592" y="4198441"/>
              <a:ext cx="7704856" cy="79208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6616" y="4149080"/>
              <a:ext cx="720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dirty="0" smtClean="0">
                  <a:solidFill>
                    <a:schemeClr val="bg1"/>
                  </a:solidFill>
                </a:rPr>
                <a:t>Σημαντική η ανάγκη μέτρησης</a:t>
              </a:r>
              <a:endParaRPr lang="el-GR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362" name="AutoShape 2" descr="data:image/jpeg;base64,/9j/4AAQSkZJRgABAQAAAQABAAD/2wCEAAkGBhASEBQUERIUFRUVFxQXFxcVFxUYGBoWGhQXGBcdGRgYHCYfGh4jGhUUHy8gIycpLiwsGB8xNTAqNSYrLCkBCQoKDgwOGg8PGiwgHCUpLCwsLCksKSopLCkpLCksLCksKSkpKSwsLCksLCwpKSksKSkpKSkpNSkpLCkpLCosKf/AABEIALIBGwMBIgACEQEDEQH/xAAbAAEAAgMBAQAAAAAAAAAAAAAABAUBAwYCB//EAEMQAAEDAgMFBgQDBgQEBwAAAAEAAhEDIQQFMQYSQVFhEyIycYGRQlKhsRRiwQcjM+Hw8RZDctEkgpKyRFNUk6LC0v/EABkBAQADAQEAAAAAAAAAAAAAAAABAgMEBf/EACURAQEAAgICAgICAwEAAAAAAAABAhEDIRIxBEETUSJhMnHhFP/aAAwDAQACEQMRAD8A+4oiICIiAiIgIiICIiAiIgIiICIiAiIgIiICIiAiIgIig5hmYpiBd3Ll1KrcpJujfisWxglx9OJ8gq+lnwLoc2BznTzCosfmAaDUqugDUn6AAfYKpy3amhWcWyWGe7vQA4cIOgPQ8+K5bzZW9eltPpDKgIkGQeK9LmMvzA0zzadR+o6roqGIa9oc0yCt+PkmaNNqIi1QIiICIiAiIgIiICIiAiIgIiICIiAiIgIiICIiAiIgIiICIoGa5gKbLEbxn0HElVyymM3R5zPMwwFrfGfp1XG51n9OgO8d55khoNz1ceA0ufRVWc7Uue40sLL3ut2gvc67vX82g+o95Rsgxh365D3fLqwHqTdxjnbzXFnl5XeS86V9PK8VjndpWO5TvuyOB+RvoO8fraLerkGCawMcyTzG8XmBcmNPt0Vl+Ic+ezsNC8//AFHHzW2hhms01OpOp8ysrlahUUnVsM2Qe3oDr+8ptFjbR4HKxAHBX2UZuIFSk4Oa4db+fIiyiVcMQ7fp2cdQTDXefI9VW4jCuE1sIA2pftKZjdfBvIBgO1g8ZUy9/wBpfR8NiWvbLT/I8luXGZHnwPeYTYxUY6Q5p4gg3BEm66+hXa5oLTIK7uPk8v8AatjYiItUCIiAiIgIiICIiAiIgIiICIiAiIgIiICIiAiIgIiw9wAkoNOLxQpsLj/cr5lmuaVMdWdSoOhkzUqDSLwBe7dRA18hKstpc1qYuscPQdu02SKtQRABEbo/MRw/mpOCwNOkwMptgD3PUniVxcvJurSI+VZRSw7IbEx3nmJPO/AW0+62x2utmcOBd/s3pxWwDfg/BqBz6npyHqty57dpAI0RERItDqLQ/eBg6HS86SPPRbariGkgSQD9lXYfLWvphxJ3niSdeIOnoipmmVuc5taiQ2sywnwvbxa646+9+Ystmdow7XukWqUz4mOkiYPkf7qDldZ3eY/Vke36/wA16r5S51VtWhao0Q4QYe3k6NOjoMR0V8MrL0b275rpuFlQssovY3deQYiANQL6nipq9HG7ioiIpBERAREQEREBERAREQEREBERAREQEREBERAXPbYZo9lMUaJHbVpDb+Fo8Tz0A+pHkrzE4ltNrnPIDWgkk2AA1lcRhqj6z3YiqAHVAAwcWUdWMPWSXHqegjHlz8YmPeBwbaTAxvDU8XO+Jx4yTJ14rHab7i2JYLOPM8h5cVnE1DZjfE6b/KBEk/ottOmGgAaBcCzFOsHTBmDB817lVdJr2UXGDvvcbcQTbh5EqXg2Cm1tMkb0E/W/3UEqSouNqO7rWGC8xPIC5/ReswB7J8cj08/pKgiu51Brhd1M39LXHkZ91aT7TSsKlEglxew2Mz/Q43lanVq1GWtu34TE2N7e6YnNTUbuhlzbWeI0srDF45mHo79SSGhogEAudEBonSdTyAJ4KZLtV6yrBhtN1as4MFy57+AtA6k2t5Krzb9oFhSy9rmknvVHNBcY+VpmPM6clz+aZjXxUPxDtym3wMaIAmPA03k8ze5Vnhtn9yl2uKd+EoXho/j1DyaDoTHHpaLroxmv8RY5VtK7C4Zoawvquqb1d9Ql29Og3pkGIAmYjjK73KM3p4imKlM20I4tPEHr99QvkWLzkGm6lg6Ro0XXfvu331CD3SS6Q2B8vuYC85HmNbC1A9j78QZ3SOIPP9FeZ6vZp9tRVWRbQ0cSyWGHADeYdWz9x1Vqt5dqiIikEREBERAREQEREBERAREQEREBERARFVbR503DUHPI3nSGsaNXvPhaLdD7KLdCm2rxYr1W4UXa3dqVzwsQabPUw4jkBzkanOi5UXLMK9jCah3qr3F9R3N7tY6AQB0C3ghx5gH6j/ZefyZ+VWjFClEuPidr0HAen3le3EkWXis7gFV4rN3AlrIgcYmefSJWM/ldRK1DnDhK0vDGb1QySY6xoAB9FEwWcEuDXgXtI59VZnXzH2TVx9oR8HiXPklm63hPH+ua8bm5WkeGpbycL/16ozG1XOEUiBOrjH9vqpqtBpNGm2X7rRAJLo0HE+y4rGYg4ir2rmlwJ3aNMXc69hAnUyT5ldDtPiopilMdpO8ZFmNgutrew9StWWRhcJ+OqNHav7uFYS6GtILSY5kSb8ALiYW3HjvsqJinDAua50VMYRIFjToSO7uj4n6X0H1NQ2lWxFQF5fVqOmBdx5kDXr0UnJcnq4uvEkvdLnvdJgcSeZv6k9V9XyXZ+hhmxTb3j4nm7j5nlfQLeS5evSHCYD9n2KeJfuUh+Y7x9m/7q6w/7NKMd+tUJ/KGtH1B6rtEWk48TbmMDsJSo1G1Kdau1zdL09OII3Lg8l06IrySekCIikEREBERAREQEREBEXlzougySsF4GpXGZ3tnVdV7DBs33g95xJDWxzNvvbS5kCJSyjEug1sZVm0imGsGt7x3vMgLkz+VJ1Jt0Y8Fs3enedu35h7hRq+cUGeOqxvmQFx2J2epvBL6mIdYiO1cZHKALrOX5Bg2tDmU2u5OeN48vi042gLK/Ly/TT/zz9rutt1gx4XuqReKTS8//GY9YUR221R09jg67uRfDGkc5ceXCFsY0AQLAWgWELVQry2rvEBzHRHMEBzXEk2EOF7+XBU/PyZfa34sMe9NL9rMVT/eYmnTo0ZNu0BquiLMYB3iSRxAEySqvLWYnMMSMTVYW02SKDDZtxqCfF1dFzHAQPVTL21asVf+JrAHuE7tKm08xfprJPLSL6lldU3fVi2lNoAGnF0m0Hkp/N1r2zvFvv0jY7AVm2cN1h1cCDNtBy8yvLWgAAWAsFsdmVQuqUXO3xTczvmJMsktIaIsTr7814Vctb/ixs1dVoF3e65ohdM5sGVExOUNe7eDokyREjrCpx3W9qqVjCTAEk6Lp2G48r+y806LabYaI+58ys0ePNTlluyDaiKPmGK7Ok9/ygx1d8I9TClZRMy78djzTv2be69zSARTYb35uqGB0EhY2sxv4jFNp0wCyj+7pNaLbxLQSI5loA6ARqpuTUzhMDiK+936pbSYbzaQXXNzvGq7T4fMCLsNghUxrCdKYc/jqIA+rvouuTUmKr6Ds9kjMNRDGjvGC93zOi/pwA4BWiwAsrpk0qIiKQREQEREBYJWuvXawS4rk9otoyO603Pw8hzMG56KLdIt07AOWV80wuIxtAS01A3WD3h6tMx7BXGA28dYVqc/mZr/ANJt9VHlETJ2aKtwOf4er4KjZ+V3dd7HX0VkrLCxKyqTPdqKGGHfdDrwNSTE2A108uqpnnMJurY43K6i3q1mtBJMAL5/nu19XFVfw+CkNnvVRyB7xHJo58eHBQ8RWxmYuE71LDmbmN5wveLTcAQLefC2pYehhKZ3GG8SGgue4gWn0veBqvP5fkXPqenZx8Mx7vt7y7LaWFpQIECXvNi4jifc26qsq7UuLj2VLeAvJmY5w3Qea2sweKxZG800qPLQket3e0BX9PA06VMMbaBw4nmfPmueRtubc/R2upnxsc3yh3D0KzQzSkKz3McXMe2XNa2oXdoDqBEXBurp1FpMlrSeZAle5UJU2b58aTWOFN4Y+A6oW+Cfyak6kTA81to5VQqRV3n1N6HbxcQDaGktENsLDu285Vk9gcCHAEHUESPYrzg8G1jQyk2AJhom0kk/UlO/RbIr8joVcKXg03VGPdIfTguBAPibM/zKmbQ5u+lSLwW02Wl77uvcBlLi4wQAY52uRnOcfRwlMvxDgDHdpggvebwAOAsbmwhcpQo4jMHiriR2dBjpZREwTYGZgnS7jrcCFp469sblPa2yCo59LtHNLe0O81pO8d2wlxgEucd5xPURYKdiKZc2Gu3Ta4+q2IrOW3aBUxApFtNoLyTeSZv+pN4UrsyNCsmg3e3oG9EStiizaukd7DxSlqpCKnh3tGhUm0Vckspjq8jyswG2m8Z/5PKLsqky6n+IxjdN1zxGhBpsv7GHH/mW+E3Utu3NXcZh8OBAZTDjckExuDU3jddc8/NWX7NcJDKtQ/E5rRbg0EmD5uFui5PaPMO3xVV4uN7db/pb3R7xPqvqGzuX9jhaVMzIbJ/1Elzvq4rsw7ytVWSIi3QIiICIiAtdaqGgk6BeyVzefZsBJnut0HzOUW6RbpDzvOY7xuT4W8B5/wBXVdluXEuNSqJcTIB+569OCj5fhHVn9pUu0H3jQDkAr5ZMheW5FTrnvDdABl7bEfofUFbKdMuIA1Ki7RY+B+Eo3cSN9wPH5bek9LKZ+04zair4KnTfvF7X0g6zhPeE2EC/qFf0dvaQtuiAIAAeP0KgOydu6A5kx56nU2Ky3KWAR2Tf+kfcrz8vkZ76r1cPj4Sdxvz7b8Mog02w+p4Jnw3BcZAgTpzVHkezrqzvxGKlxed5rTxEyCRy5N9+SzRyjtcyqF4G5SDCAP8AQOzH3J8uq7fC0fiPFZ5Z5Z3+VWkxwnTFHC/N7KS0Roi1VqwA6qqvda8RieA9SodR8Cf6leitFJ286eA0UVpJp5zLMaWHo9rWc4NL2sG63e7xBPMQAAT/ADsov+LcuH/iJ8mx9TKpdvnvq1cPg6V3fxHD8z+6yfJs8PiF7rGC2SpUC1takHVCC4Ocd5piJjgIkWI9eWmX8etK4zy7tWb9vcH/AJFKrWdewDjp6BR8btNmtRh7GizDi5+Bzz0DTYGw/TkpzWgaADyt9FlVnLlP+dNPxYqXJsmoPZ+JDnYmtPfNazmVJ0c2TBtIJJm0Qr+hiA7mHDxA6gqkzHL6rH/iMKd2qB3m/DUbxDhoT9+hgqdg8czEsNagNx7YD2H4XfK7m0wYPS8EQt9TKeWLz+SZY5ayWSLXQrBwnQixHEHiCvT3fVUV29IiKQRFnGVqWHpipiC4AmGMaJqPPJo5dVMxuXoqFnVXcokTDqndaJgx8bucASAR8RHVRcqmhh6+IECG9lT577oFh0EH+yp8wzF9SrvOG9UqkMp02x3WzDGNNrAnXiSeasc8YadGhgmjeq2qVd2ZNV4MAga+LXkG6BdGM12q07E5N22IBc2adLvHlvfAPe8dPf6o1VGzORDC0QwwXm73Di7z5DQfzVwunDHxioiIrgiIgIiIIGcYzs6RMx16RJ+i+dYrEOr1RHk0ch168T5LpNvMUR2bBoQ4nqJAhUez9Gahd8o+pt9pWeXtnl7XtCiGNDWiAAvaIqqNxxTaFF9YxPhYDxcR/XoCubydxNR1R8uN7/mdqfv7qTtbizvsog92m0Ej87pJnyEe5VczE1GMaGNB1Jn++v8AssfkZ+OGv27Pjcfll/pfnGnkvJxTieSqGZ0z/MDmHqJHv/JTKOKY7wua7yK856motG4doe54A3nBoJ5hs7v/AHFSWYkgQtIKiuxZB0H1Us/Hae6u48fay0vqAXJUM4t3Qei8AFx5lRtaYNr6peQBp/Wq3Y7Fsw2HdWqeFtmt4vfo1o9degJ4LbhcMJA56k8uK+f4zainisfTfiBu4ZjtxjblrRN3GLEutJGgjWL6Y6k8qzy7/jGzIcbiW13Y2tRdVD3He3CN9piBDJmALBpiwC7WlmmExlMGnVaS0tdye0jmx17jeHvyUjMsLLWvpNBI3RDYh9MkWsL7s7wI0jqVQ47KKFT+JTa4i29ofRwv9eKraSTP+klzgLkwOZsqfG7VUWndpTWfwayY1i7o8tJW3/DOGMbzXPA0D6lRwAtYAuiLTBU7C4GnSEU2NYPygDnqRqqN3OPw2Or9+tU/D0x3oEggC8wDMiPiPord+GLaTMywk1B3hXpiwfTGpIGhBF7GLO4GYO1OYk0uyojfdUcKZ3SDB+Qxo52gHIFfRcgyUUcHSoPaDFOHg3Bc6S+RJEFznW0uuz4mO8rXH8qzxkc/WpNltWkd5r2gggzvMOh8wdfVZqMJNlowmEOExJwTj+6rF1TCuJ8LtX05Mny8gblymOaQSCLj7qebj1f6cU7jXTbErYxhJAAknRY7oaXOc1jW3c5xAaPU8eguuexe2L3OdTwTYGn4hwIdFvC0+CdLyeNuFcOPrv0ttd5pnFHCgh37zEEdyk2+6YMGpBAAkXEyuSLsRWrAu3q2IqSGgaMEctGNHE9F4yzAPq1C3DtNR+tSs7wtBMkud7mJkwdVdYACXUMtaXve395iXmHubI8Mx2bZjS5iwkArok+vpVgEYAbrSKuNqQHu8TaQPwMHFxn6+i6XZPZU0j2+IJdXdJuZLZ1k8XGbn0U7INlaWG7x79UzvVHaydd3kPr1V4t8cfugiItECIiAiIgIiIOL2/pnfpO4Q8esg/qqvZx/eeOjT7E/7rp9tsHv4be403B3oe6fuD6LkchqRWj5gR+o+ypkzyjo16pi48x915XjEVd1j3Xs1xtqDumD6Eg+ipFHK4quatVziSS9xPubfSPZS9w8j7FaMopB1ek06F7BblKtMwwWaBz20MLQLA5wY9zzvFodYlpqRcdPZc3yOPLPWno/E5McN7Qdw8votRy1p+A+YkKuzLNs1oNDq+HbTbbvGmd3XQuDyBOi95VtDi65PZ0qLo1b2m4+OYDnEkSQJAK4bhZdPQnJL26bKMLVYe855bFg5wMcotP1VmWg6hVWW5nUJ3KtFzD82817Z4iWmRx1HFWwKM7+2o4ZvL2XtlMDQL0staToCfJTraNsT9iPcQuSy3ZukMt3y0OqMJLg7g5jy2qxwPT1uIK6jFY2jS/i1qTDBMOqMDoH5Zk6cAqfLcywYxdQtxNA08S1oc12/wDxmmGGC0NILbG40C0xxvqsrl9xrGSvw9Qtw+IqsYD/AA3HfZHDUyLcjN1GxWaYmm5w/CuqNnuuY4XEWlsEg8FfYpjy4uN5JEtuJFiOYI5GCtPZnkfYrO45S9x0Y2a9udfnOOdPZ4Mt0vUPvqWz6KOcqzGv/GrCm0/C2J9QyJ9SuvOCeLuG4L3eQzTXxEKqrZkHl1LCEV68WFO9NknxPq2aABJtM25qZx5X6ReTGfaZ+zrK8Mw4gMa9zqbqbXOeRulze8N1oMAtdNyJBkSu+CqdmsjZhMO2k258T3HVzz4nH2A8gFbL1uLHxwkrzOTLyytc/trkhxGGPZkirSPaUi2Z3m8BF7i3nC5bG7X0/wAPTr7hc9+8xzPCG1mAb4cdQLtdAFwfhX0lfPdtNmaVIdtTpOdvVHOc1oLu++IMcBII5XHQKeSbjOe3J4qvXxJD8S/dpt8LR3WgH5W8J5m56qflWV9q0veTh8I3/M0fUN+7T5kxfXTjKuck2Cq1R22KAFpp0DMdO1tMaHdFzxjRXOW7IvqPFXGEEtsyi3+E1os0eXHdFuc6DOYX3UqbKslfi4bSp/hsICT3fHUtEucZ33QdT3QDAmF3WXZXSosDKTA0dNSebjqT1KlsaAABYDSFlbTGRAiIrAiIgIiICIiAiIg1YrDNqMcxwlrgQfIrl6Wx7qWIY+m4OYHd4PjeDSCD0Nj0XWoo0jTiM/zQUa5Y1ggAHUzcT6KvrZ811N7SwguaRqCLj0XfYrLqVQRUY13mBOka6hUOO2Fouk0nOpnke832N/qq3FW4uTyRwGJoz/5jP+4L6iAvnWM2TxVO4bvjmwyfbXjwXe5dUe6kw1G7ry0bw6x9PLqpicUh1MHUT5rkc4/Zpgq16bTQdMzT01m7TbnpC7BEyxmXtpMrj6fPf8JZtR/h4mliGiLV2mTqTchzgJJsH8vJeqLs3AvltAniRVa36dqfuvoCwsvwY/TT81+3A08LnlWR2WEoCdSN5wGtu88Hlcc9FZUNjKlQTi8ZXqEjvU6R7GlHFu6wAuB0vHpK6yEUzhxit5LVJg9icvp+HC0iYiXjfJ0135k211Uk7M4L/wBLh/8A2qf/AOVZotPDH9K+V/bkMz2E75q4KvUw1QgSGlxY8gQC4Ty435xNzDobF5k8/wDEZnVABMCiXAkR80t49D6Su6hZVLxY1M5Mo5HBfsywLb1RUru51Xk3i9mwLm95uuow2Cp027tNjWNHBoDRqToOpPutyK+OGOPqIuVvusALKIrKixCyiBCxCyiAiIgIiICIiAiIgIiICIiAiIgIURBghAiIMo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4" name="Picture 4" descr="http://www.caribexams.org/files/files/pay-mone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260649"/>
            <a:ext cx="2576736" cy="1944216"/>
          </a:xfrm>
          <a:prstGeom prst="rect">
            <a:avLst/>
          </a:prstGeom>
          <a:noFill/>
        </p:spPr>
      </p:pic>
      <p:pic>
        <p:nvPicPr>
          <p:cNvPr id="15366" name="Picture 6" descr="http://cdn1.iconfinder.com/data/icons/softwaredemo/PNG/128x128/DeleteR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96" y="0"/>
            <a:ext cx="2304256" cy="230425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5438" y="188640"/>
            <a:ext cx="218358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ΜΕΤΡΗΣΗ ΑΠΟΤΥΠΩΜΑΤΟΣ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2980" y="381000"/>
            <a:ext cx="9080500" cy="455712"/>
          </a:xfrm>
        </p:spPr>
        <p:txBody>
          <a:bodyPr/>
          <a:lstStyle/>
          <a:p>
            <a:r>
              <a:rPr lang="el-GR" dirty="0" smtClean="0"/>
              <a:t>Διαφορετικές διαστάσεις μέτρησης Περιβαλλοντικού Αποτυπώματος</a:t>
            </a:r>
            <a:endParaRPr lang="el-GR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08584" y="4365104"/>
            <a:ext cx="7920880" cy="2376264"/>
            <a:chOff x="1208584" y="4365104"/>
            <a:chExt cx="7920880" cy="2376264"/>
          </a:xfrm>
        </p:grpSpPr>
        <p:sp>
          <p:nvSpPr>
            <p:cNvPr id="21" name="Rounded Rectangle 20"/>
            <p:cNvSpPr/>
            <p:nvPr/>
          </p:nvSpPr>
          <p:spPr>
            <a:xfrm>
              <a:off x="1208584" y="4365104"/>
              <a:ext cx="7920880" cy="2376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4608" y="4474418"/>
              <a:ext cx="7488832" cy="219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http://www.ecosyste.ms/wp-content/uploads/2011/05/carbon-footprint-gre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0712" y="4509120"/>
              <a:ext cx="870309" cy="5764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296816" y="4581128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ΣΤΗΝ ΕΦ.Α.  &amp;  ΤΗ ΔΙΑΚΙΝΗΣΗ ΠΡΟΪΟΝΤΩΝ</a:t>
              </a:r>
              <a:endParaRPr lang="el-GR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80992" y="984574"/>
            <a:ext cx="3819525" cy="3240360"/>
            <a:chOff x="4880992" y="984574"/>
            <a:chExt cx="3819525" cy="3240360"/>
          </a:xfrm>
        </p:grpSpPr>
        <p:pic>
          <p:nvPicPr>
            <p:cNvPr id="6" name="Picture 7" descr="https://www.asdreports.com/media/PR_113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0992" y="1120898"/>
              <a:ext cx="3819525" cy="2524126"/>
            </a:xfrm>
            <a:prstGeom prst="rect">
              <a:avLst/>
            </a:prstGeom>
            <a:noFill/>
          </p:spPr>
        </p:pic>
        <p:pic>
          <p:nvPicPr>
            <p:cNvPr id="13" name="Picture 4" descr="http://www.ecosyste.ms/wp-content/uploads/2011/05/carbon-footprint-gre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7016" y="3428577"/>
              <a:ext cx="870309" cy="5764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385048" y="3491293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ΣΕ ΕΠΙΠΕΔΟ ΠΡΟΪΟΝΤΟΣ</a:t>
              </a:r>
              <a:endParaRPr lang="el-GR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80992" y="984574"/>
              <a:ext cx="3672408" cy="32403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6536" y="984574"/>
            <a:ext cx="3672408" cy="3240360"/>
            <a:chOff x="776536" y="984574"/>
            <a:chExt cx="3672408" cy="324036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841" y="1128167"/>
              <a:ext cx="2569039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4" descr="http://www.ecosyste.ms/wp-content/uploads/2011/05/carbon-footprint-gre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560" y="3576439"/>
              <a:ext cx="870309" cy="5764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640632" y="3576439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ΣΕ ΕΠΙΠΕΔΟ ΕΤΑΙΡΙΑΣ</a:t>
              </a:r>
              <a:endParaRPr lang="el-GR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76536" y="984574"/>
              <a:ext cx="3672408" cy="32403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ΜΕΤΡΗΣΗ ΑΠΟΤΥΠΩΜΑΤΟΣ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8464" y="381000"/>
            <a:ext cx="9145016" cy="455712"/>
          </a:xfrm>
        </p:spPr>
        <p:txBody>
          <a:bodyPr/>
          <a:lstStyle/>
          <a:p>
            <a:r>
              <a:rPr lang="el-GR" dirty="0" smtClean="0"/>
              <a:t>Μέτρηση Αποτυπώματος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κατά μήκος της Εφοδιαστικής Αλυσίδας</a:t>
            </a:r>
            <a:endParaRPr lang="el-G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908720"/>
            <a:ext cx="7600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44488" y="4293096"/>
            <a:ext cx="3024336" cy="1155974"/>
            <a:chOff x="344488" y="4293096"/>
            <a:chExt cx="3024336" cy="1155974"/>
          </a:xfrm>
        </p:grpSpPr>
        <p:pic>
          <p:nvPicPr>
            <p:cNvPr id="9" name="Picture 13" descr="T:\Abiatinejad\COFRET-Workshop (Brussels)\e-SAVE-logo-resized_transpar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488" y="4509120"/>
              <a:ext cx="2921045" cy="79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44488" y="4293096"/>
              <a:ext cx="3024336" cy="11559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37176" y="5229200"/>
            <a:ext cx="2592288" cy="1368152"/>
            <a:chOff x="6537176" y="4221088"/>
            <a:chExt cx="2664296" cy="1440160"/>
          </a:xfrm>
        </p:grpSpPr>
        <p:pic>
          <p:nvPicPr>
            <p:cNvPr id="8" name="Picture 20" descr="cofret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7684" b="6316"/>
            <a:stretch>
              <a:fillRect/>
            </a:stretch>
          </p:blipFill>
          <p:spPr bwMode="auto">
            <a:xfrm>
              <a:off x="6681192" y="4365104"/>
              <a:ext cx="2392234" cy="1119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6537176" y="4221088"/>
              <a:ext cx="2664296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72880" y="3861048"/>
            <a:ext cx="1944216" cy="2016224"/>
            <a:chOff x="3944888" y="4437112"/>
            <a:chExt cx="1944216" cy="201622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8904" y="4509120"/>
              <a:ext cx="1648952" cy="183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3944888" y="4437112"/>
              <a:ext cx="1944216" cy="20162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92760" y="321297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 smtClean="0"/>
              <a:t>ΕΥΡΩΠΑΪΚΕΣ ΠΡΩΤΟΒΟΥΛΙΕΣ</a:t>
            </a:r>
            <a:endParaRPr lang="el-GR" sz="2400" b="1" u="sng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37176" y="3645024"/>
            <a:ext cx="2520280" cy="1296144"/>
            <a:chOff x="6033120" y="2852936"/>
            <a:chExt cx="2664296" cy="14401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7136" y="2996952"/>
              <a:ext cx="237626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6033120" y="2852936"/>
              <a:ext cx="2664296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634870" y="4581128"/>
          <a:ext cx="4278570" cy="130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92960" y="4005064"/>
          <a:ext cx="4155504" cy="130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ΜΕΤΡΗΣΗ ΑΠΟΤΥΠΩΜΑΤΟΣ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Αποτύπωμα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κατά μήκος της Εφοδιαστικής Αλυσίδας</a:t>
            </a:r>
            <a:endParaRPr lang="el-G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544" y="908720"/>
            <a:ext cx="7600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304928" y="6381328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Με βάση Ευρωπαϊκή έρευνα (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www.e-save.eu, 2012-2013)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503" y="3717032"/>
            <a:ext cx="4162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48944" y="364502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Μέτρηση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l-GR" sz="2000" b="1" dirty="0" smtClean="0"/>
              <a:t>* </a:t>
            </a:r>
            <a:endParaRPr lang="el-GR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8984" y="54452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3 χρόνια ή περισσότερο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288" y="54452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tx2"/>
                </a:solidFill>
              </a:rPr>
              <a:t>το εξετάζουμε τώρα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1112" y="54260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πριν 2 χρόνια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7216" y="54260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πριν 1 χρόνο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ΣΥΜΜΕΤΕΧΟΝΤΕΣ ΣΤΗΝ ΕΡΕΥΝΑ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Ευρωπαϊκή Έρευνα για τη Μέτρηση Αποτυπώματος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632520" y="1360742"/>
          <a:ext cx="54387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2" descr="C:\Documents and Settings\eleni\Local Settings\Temporary Internet Files\Content.IE5\XOUH8Y0X\MC900044899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FFFFF"/>
              </a:clrFrom>
              <a:clrTo>
                <a:srgbClr val="B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230503" y="1576766"/>
            <a:ext cx="728209" cy="605642"/>
          </a:xfrm>
          <a:prstGeom prst="rect">
            <a:avLst/>
          </a:prstGeom>
          <a:noFill/>
        </p:spPr>
      </p:pic>
      <p:pic>
        <p:nvPicPr>
          <p:cNvPr id="19" name="Picture 3" descr="C:\Documents and Settings\eleni\Local Settings\Temporary Internet Files\Content.IE5\XOUH8Y0X\MC9004348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3232950"/>
            <a:ext cx="830248" cy="830248"/>
          </a:xfrm>
          <a:prstGeom prst="rect">
            <a:avLst/>
          </a:prstGeom>
          <a:noFill/>
        </p:spPr>
      </p:pic>
      <p:pic>
        <p:nvPicPr>
          <p:cNvPr id="20" name="Picture 5" descr="C:\Documents and Settings\eleni\Local Settings\Temporary Internet Files\Content.IE5\1NTLRHGM\MC900014761[1]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C181C"/>
              </a:clrFrom>
              <a:clrTo>
                <a:srgbClr val="9C181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632" y="2440862"/>
            <a:ext cx="714380" cy="569848"/>
          </a:xfrm>
          <a:prstGeom prst="rect">
            <a:avLst/>
          </a:prstGeom>
          <a:noFill/>
        </p:spPr>
      </p:pic>
      <p:graphicFrame>
        <p:nvGraphicFramePr>
          <p:cNvPr id="21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848544" y="4149080"/>
          <a:ext cx="4929222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1240" y="1144718"/>
            <a:ext cx="3456058" cy="3672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472" y="40573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ΜΕΤΑΦΟΡΕΑΣ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96952"/>
            <a:ext cx="13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ΠΡΟΜΗΘΕΥΤΗΣ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2132856"/>
            <a:ext cx="13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2"/>
                </a:solidFill>
              </a:rPr>
              <a:t>ΛΙΑΝΕΜΠΟΡΟΣ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ΑΠΟΤΕΛΕΣΜΑΤΑ ΕΡΕΥΝΑΣ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Σύγκριση Ελλάδα - Ευρώπη</a:t>
            </a:r>
            <a:endParaRPr lang="el-GR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704528" y="3645024"/>
          <a:ext cx="84249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704528" y="1268760"/>
          <a:ext cx="79928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4648" y="105273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Βαθμός Εφαρμογής Σειράς Περιβαλλοντικών Πρακτικών</a:t>
            </a:r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2600" y="6505599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Με βάση Ευρωπαϊκή έρευνα (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www.e-save.eu, 2012-2013)</a:t>
            </a:r>
            <a:endParaRPr lang="el-G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608" y="39330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Έναρξη Μέτρησης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endParaRPr lang="el-GR" sz="2000" b="1" baseline="-25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ECR HELLAS PROJECT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Μέλη της Ομάδας Εργασίας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08584" y="1243916"/>
          <a:ext cx="7272808" cy="5065404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4158936"/>
                <a:gridCol w="3113872"/>
              </a:tblGrid>
              <a:tr h="107961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/>
                        <a:t>ΕΤΑΙΡΕΙΑ</a:t>
                      </a:r>
                      <a:endParaRPr lang="el-GR" sz="2000" b="1" i="0" u="none" strike="noStrike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 smtClean="0"/>
                        <a:t>ΟΝΟΜΑΤΕΠΩΝΥΜΟ</a:t>
                      </a:r>
                      <a:endParaRPr lang="el-GR" sz="2000" b="1" i="0" u="none" strike="noStrike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BARILLA HELLAS A.E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Κωνσταντάτος Άρης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BEIERSDORF HELLAS A.E.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Κυριακούλιας Σταύρος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COLGATE PALMOLIVE </a:t>
                      </a:r>
                      <a:r>
                        <a:rPr lang="el-GR" sz="1800" u="none" strike="noStrike" dirty="0"/>
                        <a:t>ΜΕΠΕ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Γεωργιάδης Θεοχάρης 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KPMG ADVISORS A.E.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Δημάκης Γρηγόρης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KPMG ADVISORS A.E.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Αποστολίδης Δημήτρης 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MARS HELLAS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Dal Molin Corrado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METRO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Βλαχονικολέας Γιάννης 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NESTLE HELLAS A.E.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Τσαλούκης Βασίλειος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PLANNING A.E.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Γκότζιας Νίκος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PLANNING A.E.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Ανδριανόπουλος Παναγιώτης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PROCTER GAMBLE HELLAS </a:t>
                      </a:r>
                      <a:r>
                        <a:rPr lang="el-GR" sz="1800" u="none" strike="noStrike"/>
                        <a:t>ΕΠΕ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Πετούσης Μάνος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ΑΒ ΒΑΣΙΛΟΠΟΥΛΟΣ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Κυρούσης Σπύρος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ΑΦΟΙ ΚΑΣΣΟΥΔΑΚΗ ΜΕΤΑΦΟΡΙΚΗ Α.Ε.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Γαλιατσάτος Χρήστος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ΕΛΑΪΣ - </a:t>
                      </a:r>
                      <a:r>
                        <a:rPr lang="en-GB" sz="1800" u="none" strike="noStrike"/>
                        <a:t>UNILEVER HELLAS A.E.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Νικολάου Χάρης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ΟΙΚΟΝΟΜΙΚΟ ΠΑΝΕΠΙΣΤΗΜΙΟ ΑΘΗΝΩΝ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Πραματάρη Κατερίνα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ΟΙΚΟΝΟΜΙΚΟ ΠΑΝΕΠΙΣΤΗΜΙΟ ΑΘΗΝΩΝ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Ζάμπου Ελένη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  <a:tr h="25263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/>
                        <a:t>ΟΙΚΟΝΟΜΙΚΟ ΠΑΝΕΠΙΣΤΗΜΙΟ ΑΘΗΝΩΝ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/>
                        <a:t>Γαβαλάς Λέων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98" marR="5398" marT="5398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boo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759</Words>
  <Application>Microsoft Office PowerPoint</Application>
  <PresentationFormat>A4 Paper (210x297 mm)</PresentationFormat>
  <Paragraphs>186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Pitchbook</vt:lpstr>
      <vt:lpstr>Worksheet</vt:lpstr>
      <vt:lpstr>Slide 1</vt:lpstr>
      <vt:lpstr>ΤΟ ΑΠΟΤΥΠΩΜΑ ΜΑΣ ΚΟΣΤΙΖΕΙ...</vt:lpstr>
      <vt:lpstr>Slide 3</vt:lpstr>
      <vt:lpstr>ΜΕΤΡΗΣΗ ΑΠΟΤΥΠΩΜΑΤΟΣ</vt:lpstr>
      <vt:lpstr>ΜΕΤΡΗΣΗ ΑΠΟΤΥΠΩΜΑΤΟΣ</vt:lpstr>
      <vt:lpstr>ΜΕΤΡΗΣΗ ΑΠΟΤΥΠΩΜΑΤΟΣ</vt:lpstr>
      <vt:lpstr>ΣΥΜΜΕΤΕΧΟΝΤΕΣ ΣΤΗΝ ΕΡΕΥΝΑ</vt:lpstr>
      <vt:lpstr>ΑΠΟΤΕΛΕΣΜΑΤΑ ΕΡΕΥΝΑΣ</vt:lpstr>
      <vt:lpstr>ECR HELLAS PROJECT</vt:lpstr>
      <vt:lpstr>ECR HELLAS PROJECT</vt:lpstr>
      <vt:lpstr>ΟΔΗΓΟΣ ΜΕΤΡΗΣΗΣ  CO2 </vt:lpstr>
      <vt:lpstr>ΟΔΗΓΟΣ ΜΕΤΡΗΣΗΣ  CO2 </vt:lpstr>
      <vt:lpstr>ΣΥΝΕΡΓΑΣΙΑ ΓΙΑ ΜΕΙΩΣΗ CO2 </vt:lpstr>
      <vt:lpstr>ΟΔΗΓΟΣ ΜΕΤΡΗΣΗΣ  CO2 </vt:lpstr>
      <vt:lpstr>ΣΥΝΕΡΓΑΣΙΑ ΓΙΑ ΜΕΙΩΣΗ CO2 </vt:lpstr>
      <vt:lpstr>ΣΥΝΕΡΓΑΣΙΑ  ΓΙΑ  ΜΕΙΩΣΗ  CO2 </vt:lpstr>
      <vt:lpstr>ΣΥΝΕΡΓΑΣΙΑ  ΓΙΑ  ΜΕΙΩΣΗ  CO2   &amp;  ΚΟΣΤΟΥΣ</vt:lpstr>
      <vt:lpstr>ΣΥΝΕΡΓΑΣΙΑ  ΓΙΑ  ΜΕΙΩΣΗ  CO2   &amp;  ΚΟΣΤΟΥΣ </vt:lpstr>
      <vt:lpstr>ΣΥΝΕΡΓΑΣΙΑ  ΓΙΑ  ΜΕΙΩΣΗ  CO2   &amp;  ΚΟΣΤΟΥΣ </vt:lpstr>
      <vt:lpstr>ΣΥΝΕΡΓΑΣΙΑ  ΓΙΑ  ΜΕΙΩΣΗ  CO2   &amp;  ΚΟΣΤΟΥΣ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2012-08-25T16:39:49Z</dcterms:created>
  <dcterms:modified xsi:type="dcterms:W3CDTF">2013-06-17T07:31:31Z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