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1" r:id="rId4"/>
    <p:sldId id="272" r:id="rId5"/>
    <p:sldId id="273" r:id="rId6"/>
    <p:sldId id="287" r:id="rId7"/>
    <p:sldId id="260" r:id="rId8"/>
    <p:sldId id="275" r:id="rId9"/>
    <p:sldId id="276" r:id="rId10"/>
    <p:sldId id="288" r:id="rId11"/>
    <p:sldId id="274" r:id="rId12"/>
    <p:sldId id="279" r:id="rId13"/>
    <p:sldId id="282" r:id="rId14"/>
    <p:sldId id="283" r:id="rId15"/>
    <p:sldId id="284" r:id="rId16"/>
    <p:sldId id="286" r:id="rId17"/>
    <p:sldId id="285" r:id="rId18"/>
    <p:sldId id="281" r:id="rId19"/>
  </p:sldIdLst>
  <p:sldSz cx="9906000" cy="6858000" type="A4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607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21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582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4435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304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164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0264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887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8626"/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8889" autoAdjust="0"/>
  </p:normalViewPr>
  <p:slideViewPr>
    <p:cSldViewPr snapToGrid="0">
      <p:cViewPr varScale="1">
        <p:scale>
          <a:sx n="61" d="100"/>
          <a:sy n="61" d="100"/>
        </p:scale>
        <p:origin x="-1614" y="-78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opatra\Desktop\Recent01042013\Projects\ECR%20Project_Inventory%20Optimization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erina%20Pramatari\Documents\AUEB%20Mar-Sep%202013\Conferences-Events\ECR%20Hellas%20Conference\Inventory%20Optimization\Book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eopatra\Desktop\Recent01042013\Projects\ECR%20Project_Inventory%20Optimization\Book1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opatra\Desktop\Recent01042013\Projects\ECR%20Project_Inventory%20Optimization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1.4158576953760987E-3"/>
                  <c:y val="1.620386608010744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7049350312692121E-3"/>
                </c:manualLayout>
              </c:layout>
              <c:showVal val="1"/>
            </c:dLbl>
            <c:dLbl>
              <c:idx val="4"/>
              <c:layout>
                <c:manualLayout>
                  <c:x val="1.4158576953760987E-3"/>
                  <c:y val="-6.4651400496805811E-3"/>
                </c:manualLayout>
              </c:layout>
              <c:showVal val="1"/>
            </c:dLbl>
            <c:showVal val="1"/>
          </c:dLbls>
          <c:cat>
            <c:strRef>
              <c:f>Sheet1!$A$9:$A$13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(σενάριο 2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Sheet1!$B$9:$B$13</c:f>
              <c:numCache>
                <c:formatCode>0.00%</c:formatCode>
                <c:ptCount val="5"/>
                <c:pt idx="0">
                  <c:v>-0.2351</c:v>
                </c:pt>
                <c:pt idx="1">
                  <c:v>0.1008</c:v>
                </c:pt>
                <c:pt idx="2">
                  <c:v>-0.17090000000000016</c:v>
                </c:pt>
                <c:pt idx="3">
                  <c:v>0.22000000000000008</c:v>
                </c:pt>
                <c:pt idx="4">
                  <c:v>-6.2800000000000064E-2</c:v>
                </c:pt>
              </c:numCache>
            </c:numRef>
          </c:val>
        </c:ser>
        <c:axId val="63147392"/>
        <c:axId val="63153280"/>
      </c:barChart>
      <c:catAx>
        <c:axId val="63147392"/>
        <c:scaling>
          <c:orientation val="minMax"/>
        </c:scaling>
        <c:delete val="1"/>
        <c:axPos val="b"/>
        <c:tickLblPos val="none"/>
        <c:crossAx val="63153280"/>
        <c:crosses val="autoZero"/>
        <c:auto val="1"/>
        <c:lblAlgn val="ctr"/>
        <c:lblOffset val="100"/>
      </c:catAx>
      <c:valAx>
        <c:axId val="63153280"/>
        <c:scaling>
          <c:orientation val="minMax"/>
        </c:scaling>
        <c:axPos val="l"/>
        <c:numFmt formatCode="0%" sourceLinked="0"/>
        <c:tickLblPos val="nextTo"/>
        <c:spPr>
          <a:ln>
            <a:solidFill>
              <a:schemeClr val="tx1"/>
            </a:solidFill>
          </a:ln>
        </c:spPr>
        <c:crossAx val="63147392"/>
        <c:crosses val="autoZero"/>
        <c:crossBetween val="between"/>
      </c:valAx>
    </c:plotArea>
    <c:plotVisOnly val="1"/>
  </c:chart>
  <c:txPr>
    <a:bodyPr/>
    <a:lstStyle/>
    <a:p>
      <a:pPr>
        <a:defRPr sz="1800" b="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1776909047142939"/>
          <c:y val="4.5989334518386882E-2"/>
          <c:w val="0.88076112062817546"/>
          <c:h val="0.93247780897907895"/>
        </c:manualLayout>
      </c:layout>
      <c:barChart>
        <c:barDir val="col"/>
        <c:grouping val="clustered"/>
        <c:ser>
          <c:idx val="0"/>
          <c:order val="0"/>
          <c:tx>
            <c:strRef>
              <c:f>Sheet1!$B$21</c:f>
              <c:strCache>
                <c:ptCount val="1"/>
                <c:pt idx="0">
                  <c:v>Βραδυκίνητα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Val val="1"/>
          </c:dLbls>
          <c:cat>
            <c:numRef>
              <c:f>Sheet1!$A$22:$A$24</c:f>
              <c:numCache>
                <c:formatCode>General</c:formatCode>
                <c:ptCount val="3"/>
              </c:numCache>
            </c:numRef>
          </c:cat>
          <c:val>
            <c:numRef>
              <c:f>Sheet1!$B$22:$B$24</c:f>
              <c:numCache>
                <c:formatCode>0.0%</c:formatCode>
                <c:ptCount val="3"/>
                <c:pt idx="0">
                  <c:v>-7.0000000000000021E-2</c:v>
                </c:pt>
                <c:pt idx="1">
                  <c:v>-0.25</c:v>
                </c:pt>
                <c:pt idx="2">
                  <c:v>6.1000000000000013E-2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Ταχυκίνητα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Val val="1"/>
          </c:dLbls>
          <c:cat>
            <c:numRef>
              <c:f>Sheet1!$A$22:$A$24</c:f>
              <c:numCache>
                <c:formatCode>General</c:formatCode>
                <c:ptCount val="3"/>
              </c:numCache>
            </c:numRef>
          </c:cat>
          <c:val>
            <c:numRef>
              <c:f>Sheet1!$C$22:$C$24</c:f>
              <c:numCache>
                <c:formatCode>0.0%</c:formatCode>
                <c:ptCount val="3"/>
                <c:pt idx="0">
                  <c:v>-3.6999999999999998E-2</c:v>
                </c:pt>
                <c:pt idx="1">
                  <c:v>-0.17</c:v>
                </c:pt>
                <c:pt idx="2">
                  <c:v>0.13800000000000001</c:v>
                </c:pt>
              </c:numCache>
            </c:numRef>
          </c:val>
        </c:ser>
        <c:axId val="69044864"/>
        <c:axId val="69146112"/>
      </c:barChart>
      <c:catAx>
        <c:axId val="69044864"/>
        <c:scaling>
          <c:orientation val="minMax"/>
        </c:scaling>
        <c:axPos val="b"/>
        <c:numFmt formatCode="General" sourceLinked="1"/>
        <c:tickLblPos val="nextTo"/>
        <c:crossAx val="69146112"/>
        <c:crosses val="autoZero"/>
        <c:auto val="1"/>
        <c:lblAlgn val="ctr"/>
        <c:lblOffset val="100"/>
      </c:catAx>
      <c:valAx>
        <c:axId val="69146112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sz="1100"/>
            </a:pPr>
            <a:endParaRPr lang="el-GR"/>
          </a:p>
        </c:txPr>
        <c:crossAx val="6904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51581225274483"/>
          <c:y val="3.0388037692781807E-3"/>
          <c:w val="0.23312474689192278"/>
          <c:h val="0.22248629462626812"/>
        </c:manualLayout>
      </c:layout>
      <c:txPr>
        <a:bodyPr/>
        <a:lstStyle/>
        <a:p>
          <a:pPr>
            <a:defRPr sz="1600"/>
          </a:pPr>
          <a:endParaRPr lang="el-G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1437514748131773"/>
          <c:y val="2.3547947797467012E-2"/>
          <c:w val="0.85250430620626549"/>
          <c:h val="0.92534640248305866"/>
        </c:manualLayout>
      </c:layout>
      <c:barChart>
        <c:barDir val="col"/>
        <c:grouping val="clustered"/>
        <c:ser>
          <c:idx val="0"/>
          <c:order val="0"/>
          <c:tx>
            <c:strRef>
              <c:f>'Sheet4 (2)'!$B$4</c:f>
              <c:strCache>
                <c:ptCount val="1"/>
                <c:pt idx="0">
                  <c:v>μεγάλα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Val val="1"/>
          </c:dLbls>
          <c:cat>
            <c:strRef>
              <c:f>'Sheet4 (2)'!$A$5:$A$9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(αλλαγή παραγγελιοδοσίας)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'Sheet4 (2)'!$B$5:$B$9</c:f>
              <c:numCache>
                <c:formatCode>0.00%</c:formatCode>
                <c:ptCount val="5"/>
                <c:pt idx="0">
                  <c:v>-0.34100000000000008</c:v>
                </c:pt>
                <c:pt idx="1">
                  <c:v>0.17670000000000033</c:v>
                </c:pt>
                <c:pt idx="2">
                  <c:v>1.3580000000000001</c:v>
                </c:pt>
                <c:pt idx="3">
                  <c:v>0.19</c:v>
                </c:pt>
                <c:pt idx="4">
                  <c:v>-5.8500000000000003E-2</c:v>
                </c:pt>
              </c:numCache>
            </c:numRef>
          </c:val>
        </c:ser>
        <c:ser>
          <c:idx val="1"/>
          <c:order val="1"/>
          <c:tx>
            <c:strRef>
              <c:f>'Sheet4 (2)'!$C$4</c:f>
              <c:strCache>
                <c:ptCount val="1"/>
                <c:pt idx="0">
                  <c:v>μεσαία</c:v>
                </c:pt>
              </c:strCache>
            </c:strRef>
          </c:tx>
          <c:dLbls>
            <c:dLbl>
              <c:idx val="0"/>
              <c:layout>
                <c:manualLayout>
                  <c:x val="1.3322819596403621E-5"/>
                  <c:y val="-2.1754527274747237E-3"/>
                </c:manualLayout>
              </c:layout>
              <c:showVal val="1"/>
            </c:dLbl>
            <c:dLbl>
              <c:idx val="2"/>
              <c:layout>
                <c:manualLayout>
                  <c:x val="-1.4822652948227081E-2"/>
                  <c:y val="2.3951042476760866E-3"/>
                </c:manualLayout>
              </c:layout>
              <c:showVal val="1"/>
            </c:dLbl>
            <c:dLbl>
              <c:idx val="3"/>
              <c:layout>
                <c:manualLayout>
                  <c:x val="7.1028693288821782E-4"/>
                  <c:y val="8.5004443950672613E-3"/>
                </c:manualLayout>
              </c:layout>
              <c:showVal val="1"/>
            </c:dLbl>
            <c:dLbl>
              <c:idx val="4"/>
              <c:layout>
                <c:manualLayout>
                  <c:x val="-1.1290525071160604E-7"/>
                  <c:y val="-6.1201533162981887E-3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800"/>
                </a:pPr>
                <a:endParaRPr lang="el-GR"/>
              </a:p>
            </c:txPr>
            <c:showVal val="1"/>
          </c:dLbls>
          <c:cat>
            <c:strRef>
              <c:f>'Sheet4 (2)'!$A$5:$A$9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(αλλαγή παραγγελιοδοσίας)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'Sheet4 (2)'!$C$5:$C$9</c:f>
              <c:numCache>
                <c:formatCode>0.00%</c:formatCode>
                <c:ptCount val="5"/>
                <c:pt idx="0">
                  <c:v>-6.1799999999999994E-2</c:v>
                </c:pt>
                <c:pt idx="1">
                  <c:v>-9.1300000000000006E-2</c:v>
                </c:pt>
                <c:pt idx="2">
                  <c:v>-0.4481</c:v>
                </c:pt>
                <c:pt idx="3">
                  <c:v>0.05</c:v>
                </c:pt>
                <c:pt idx="4">
                  <c:v>-6.8699999999999997E-2</c:v>
                </c:pt>
              </c:numCache>
            </c:numRef>
          </c:val>
        </c:ser>
        <c:ser>
          <c:idx val="2"/>
          <c:order val="2"/>
          <c:tx>
            <c:strRef>
              <c:f>'Sheet4 (2)'!$D$4</c:f>
              <c:strCache>
                <c:ptCount val="1"/>
                <c:pt idx="0">
                  <c:v>μικρά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Val val="1"/>
          </c:dLbls>
          <c:cat>
            <c:strRef>
              <c:f>'Sheet4 (2)'!$A$5:$A$9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(αλλαγή παραγγελιοδοσίας)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'Sheet4 (2)'!$D$5:$D$9</c:f>
              <c:numCache>
                <c:formatCode>General</c:formatCode>
                <c:ptCount val="5"/>
                <c:pt idx="0" formatCode="0.00%">
                  <c:v>-0.12909999999999999</c:v>
                </c:pt>
                <c:pt idx="2" formatCode="0.00%">
                  <c:v>-0.4481</c:v>
                </c:pt>
                <c:pt idx="3" formatCode="0.00%">
                  <c:v>0.05</c:v>
                </c:pt>
                <c:pt idx="4" formatCode="0.00%">
                  <c:v>-6.8699999999999997E-2</c:v>
                </c:pt>
              </c:numCache>
            </c:numRef>
          </c:val>
        </c:ser>
        <c:axId val="85698432"/>
        <c:axId val="85699968"/>
      </c:barChart>
      <c:catAx>
        <c:axId val="85698432"/>
        <c:scaling>
          <c:orientation val="minMax"/>
        </c:scaling>
        <c:delete val="1"/>
        <c:axPos val="b"/>
        <c:tickLblPos val="none"/>
        <c:crossAx val="85699968"/>
        <c:crosses val="autoZero"/>
        <c:auto val="1"/>
        <c:lblAlgn val="ctr"/>
        <c:lblOffset val="100"/>
      </c:catAx>
      <c:valAx>
        <c:axId val="85699968"/>
        <c:scaling>
          <c:orientation val="minMax"/>
        </c:scaling>
        <c:axPos val="l"/>
        <c:numFmt formatCode="0%" sourceLinked="0"/>
        <c:tickLblPos val="nextTo"/>
        <c:crossAx val="85698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546409929158761"/>
          <c:y val="3.3942061993111873E-2"/>
          <c:w val="0.11755020337417339"/>
          <c:h val="0.21399897498019899"/>
        </c:manualLayout>
      </c:layout>
      <c:spPr>
        <a:ln w="3175"/>
      </c:spPr>
      <c:txPr>
        <a:bodyPr/>
        <a:lstStyle/>
        <a:p>
          <a:pPr>
            <a:defRPr sz="1600"/>
          </a:pPr>
          <a:endParaRPr lang="el-GR"/>
        </a:p>
      </c:txPr>
    </c:legend>
    <c:plotVisOnly val="1"/>
  </c:chart>
  <c:txPr>
    <a:bodyPr/>
    <a:lstStyle/>
    <a:p>
      <a:pPr>
        <a:defRPr sz="1400"/>
      </a:pPr>
      <a:endParaRPr lang="el-G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9.7014965816806534E-2"/>
          <c:y val="3.5106491998973297E-2"/>
          <c:w val="0.87868477576565551"/>
          <c:h val="0.91762361653303171"/>
        </c:manualLayout>
      </c:layout>
      <c:barChart>
        <c:barDir val="col"/>
        <c:grouping val="clustered"/>
        <c:ser>
          <c:idx val="0"/>
          <c:order val="0"/>
          <c:tx>
            <c:strRef>
              <c:f>'Sheet4 (2)'!$B$26</c:f>
              <c:strCache>
                <c:ptCount val="1"/>
                <c:pt idx="0">
                  <c:v>Αττική</c:v>
                </c:pt>
              </c:strCache>
            </c:strRef>
          </c:tx>
          <c:dLbls>
            <c:dLbl>
              <c:idx val="0"/>
              <c:layout>
                <c:manualLayout>
                  <c:x val="-1.1471173482982506E-2"/>
                  <c:y val="2.1285949070792974E-2"/>
                </c:manualLayout>
              </c:layout>
              <c:showVal val="1"/>
            </c:dLbl>
            <c:showVal val="1"/>
          </c:dLbls>
          <c:cat>
            <c:strRef>
              <c:f>'Sheet4 (2)'!$A$27:$A$31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(αλλαγή παραγγελιοδοσίας)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'Sheet4 (2)'!$B$27:$B$31</c:f>
              <c:numCache>
                <c:formatCode>0.00%</c:formatCode>
                <c:ptCount val="5"/>
                <c:pt idx="0">
                  <c:v>-0.21190000000000037</c:v>
                </c:pt>
                <c:pt idx="1">
                  <c:v>0.41650000000000031</c:v>
                </c:pt>
                <c:pt idx="2">
                  <c:v>-0.17350000000000004</c:v>
                </c:pt>
                <c:pt idx="3">
                  <c:v>0.33000000000000085</c:v>
                </c:pt>
                <c:pt idx="4">
                  <c:v>-7.1099999999999997E-2</c:v>
                </c:pt>
              </c:numCache>
            </c:numRef>
          </c:val>
        </c:ser>
        <c:ser>
          <c:idx val="1"/>
          <c:order val="1"/>
          <c:tx>
            <c:strRef>
              <c:f>'Sheet4 (2)'!$C$26</c:f>
              <c:strCache>
                <c:ptCount val="1"/>
                <c:pt idx="0">
                  <c:v>Περιφέρεια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0.37500000000000072"/>
                </c:manualLayout>
              </c:layout>
              <c:showVal val="1"/>
            </c:dLbl>
            <c:dLbl>
              <c:idx val="2"/>
              <c:layout>
                <c:manualLayout>
                  <c:x val="-2.7777777777777957E-3"/>
                  <c:y val="0.29166666666666757"/>
                </c:manualLayout>
              </c:layout>
              <c:showVal val="1"/>
            </c:dLbl>
            <c:dLbl>
              <c:idx val="3"/>
              <c:layout>
                <c:manualLayout>
                  <c:x val="1.621658117481076E-2"/>
                  <c:y val="-3.0408498672561336E-3"/>
                </c:manualLayout>
              </c:layout>
              <c:showVal val="1"/>
            </c:dLbl>
            <c:dLbl>
              <c:idx val="4"/>
              <c:layout>
                <c:manualLayout>
                  <c:x val="5.5555555555555558E-3"/>
                  <c:y val="0.15740740740740847"/>
                </c:manualLayout>
              </c:layout>
              <c:showVal val="1"/>
            </c:dLbl>
            <c:showVal val="1"/>
          </c:dLbls>
          <c:cat>
            <c:strRef>
              <c:f>'Sheet4 (2)'!$A$27:$A$31</c:f>
              <c:strCache>
                <c:ptCount val="5"/>
                <c:pt idx="0">
                  <c:v>In Store Logistics (βούτυρο, μαργαρίνες)</c:v>
                </c:pt>
                <c:pt idx="1">
                  <c:v>In Store Logistics (καλλυντικά)</c:v>
                </c:pt>
                <c:pt idx="2">
                  <c:v>Delivery Conditions (μείωση μεγέθους κιβωτίου)</c:v>
                </c:pt>
                <c:pt idx="3">
                  <c:v>Delivery Conditions (αλλαγή παραγγελιοδοσίας)</c:v>
                </c:pt>
                <c:pt idx="4">
                  <c:v>Collaborative Store Ordering (δημητριακά)</c:v>
                </c:pt>
              </c:strCache>
            </c:strRef>
          </c:cat>
          <c:val>
            <c:numRef>
              <c:f>'Sheet4 (2)'!$C$27:$C$31</c:f>
              <c:numCache>
                <c:formatCode>0.00%</c:formatCode>
                <c:ptCount val="5"/>
                <c:pt idx="0">
                  <c:v>-0.25440000000000002</c:v>
                </c:pt>
                <c:pt idx="1">
                  <c:v>-3.5500000000000004E-2</c:v>
                </c:pt>
                <c:pt idx="2">
                  <c:v>-0.1719000000000003</c:v>
                </c:pt>
                <c:pt idx="3">
                  <c:v>3.0000000000000002E-2</c:v>
                </c:pt>
                <c:pt idx="4">
                  <c:v>-5.2299999999999999E-2</c:v>
                </c:pt>
              </c:numCache>
            </c:numRef>
          </c:val>
        </c:ser>
        <c:axId val="85817216"/>
        <c:axId val="85818752"/>
      </c:barChart>
      <c:catAx>
        <c:axId val="85817216"/>
        <c:scaling>
          <c:orientation val="minMax"/>
        </c:scaling>
        <c:delete val="1"/>
        <c:axPos val="b"/>
        <c:tickLblPos val="none"/>
        <c:crossAx val="85818752"/>
        <c:crosses val="autoZero"/>
        <c:auto val="1"/>
        <c:lblAlgn val="ctr"/>
        <c:lblOffset val="100"/>
      </c:catAx>
      <c:valAx>
        <c:axId val="85818752"/>
        <c:scaling>
          <c:orientation val="minMax"/>
        </c:scaling>
        <c:axPos val="l"/>
        <c:numFmt formatCode="0.00%" sourceLinked="1"/>
        <c:tickLblPos val="nextTo"/>
        <c:crossAx val="8581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44227967443562"/>
          <c:y val="7.022256147784349E-2"/>
          <c:w val="0.14331368330348121"/>
          <c:h val="0.1632002574426597"/>
        </c:manualLayout>
      </c:layout>
      <c:txPr>
        <a:bodyPr/>
        <a:lstStyle/>
        <a:p>
          <a:pPr>
            <a:defRPr sz="1600"/>
          </a:pPr>
          <a:endParaRPr lang="el-GR"/>
        </a:p>
      </c:txPr>
    </c:legend>
    <c:plotVisOnly val="1"/>
  </c:chart>
  <c:txPr>
    <a:bodyPr/>
    <a:lstStyle/>
    <a:p>
      <a:pPr>
        <a:defRPr sz="1400"/>
      </a:pPr>
      <a:endParaRPr lang="el-G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0D2BC-742E-4BC8-97A9-01FDB53E3E56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43B80C32-473B-408B-BE73-C69614A12541}">
      <dgm:prSet phldrT="[Text]" custT="1"/>
      <dgm:spPr/>
      <dgm:t>
        <a:bodyPr/>
        <a:lstStyle/>
        <a:p>
          <a:r>
            <a:rPr lang="el-GR" sz="2400" dirty="0" smtClean="0"/>
            <a:t>Διερεύνηση Αιτιών για Υψηλά Αποθέματα</a:t>
          </a:r>
          <a:endParaRPr lang="el-GR" sz="2400" dirty="0"/>
        </a:p>
      </dgm:t>
    </dgm:pt>
    <dgm:pt modelId="{0B23378B-AF91-4B17-81B6-8E863A6BECDC}" type="parTrans" cxnId="{3B46EEB5-3665-451C-A186-343A364885B9}">
      <dgm:prSet/>
      <dgm:spPr/>
      <dgm:t>
        <a:bodyPr/>
        <a:lstStyle/>
        <a:p>
          <a:endParaRPr lang="el-GR" sz="1600"/>
        </a:p>
      </dgm:t>
    </dgm:pt>
    <dgm:pt modelId="{BCD6867D-2AE3-43A1-ABBF-373F42D71792}" type="sibTrans" cxnId="{3B46EEB5-3665-451C-A186-343A364885B9}">
      <dgm:prSet/>
      <dgm:spPr/>
      <dgm:t>
        <a:bodyPr/>
        <a:lstStyle/>
        <a:p>
          <a:endParaRPr lang="el-GR" sz="1600"/>
        </a:p>
      </dgm:t>
    </dgm:pt>
    <dgm:pt modelId="{81F323AB-CFE5-4974-86FE-043C43777111}">
      <dgm:prSet phldrT="[Text]" custT="1"/>
      <dgm:spPr/>
      <dgm:t>
        <a:bodyPr/>
        <a:lstStyle/>
        <a:p>
          <a:r>
            <a:rPr lang="el-GR" sz="2400" dirty="0" smtClean="0"/>
            <a:t>Αξιολόγηση πρακτικών μέσα από 6 πιλοτικές εφαρμογές</a:t>
          </a:r>
          <a:endParaRPr lang="el-GR" sz="2400" dirty="0"/>
        </a:p>
      </dgm:t>
    </dgm:pt>
    <dgm:pt modelId="{1EAA60E4-CB3B-4FD1-A47F-95E6BB94CF0D}" type="parTrans" cxnId="{05D7FCCB-01F8-427D-9E9F-CBBA18109617}">
      <dgm:prSet/>
      <dgm:spPr/>
      <dgm:t>
        <a:bodyPr/>
        <a:lstStyle/>
        <a:p>
          <a:endParaRPr lang="el-GR" sz="1600"/>
        </a:p>
      </dgm:t>
    </dgm:pt>
    <dgm:pt modelId="{C9CB0AD4-4355-4D65-9304-044355706901}" type="sibTrans" cxnId="{05D7FCCB-01F8-427D-9E9F-CBBA18109617}">
      <dgm:prSet/>
      <dgm:spPr/>
      <dgm:t>
        <a:bodyPr/>
        <a:lstStyle/>
        <a:p>
          <a:endParaRPr lang="el-GR" sz="1600"/>
        </a:p>
      </dgm:t>
    </dgm:pt>
    <dgm:pt modelId="{9F3B078D-7C50-40A0-A550-12F6A54B8C6C}">
      <dgm:prSet phldrT="[Text]" custT="1"/>
      <dgm:spPr/>
      <dgm:t>
        <a:bodyPr/>
        <a:lstStyle/>
        <a:p>
          <a:r>
            <a:rPr lang="el-GR" sz="2400" dirty="0" smtClean="0"/>
            <a:t>Επιλογή συνεργατικών πρακτικών αντιμετώπισης</a:t>
          </a:r>
          <a:endParaRPr lang="el-GR" sz="2400" dirty="0"/>
        </a:p>
      </dgm:t>
    </dgm:pt>
    <dgm:pt modelId="{15317DA3-6742-4B40-A0EE-E305D8E09E36}" type="sibTrans" cxnId="{276EF223-7FCB-46D0-98B9-A66C23938728}">
      <dgm:prSet/>
      <dgm:spPr/>
      <dgm:t>
        <a:bodyPr/>
        <a:lstStyle/>
        <a:p>
          <a:endParaRPr lang="el-GR" sz="1600"/>
        </a:p>
      </dgm:t>
    </dgm:pt>
    <dgm:pt modelId="{2F6F6DBC-BF93-4A39-A142-41665DB1C9AA}" type="parTrans" cxnId="{276EF223-7FCB-46D0-98B9-A66C23938728}">
      <dgm:prSet/>
      <dgm:spPr/>
      <dgm:t>
        <a:bodyPr/>
        <a:lstStyle/>
        <a:p>
          <a:endParaRPr lang="el-GR" sz="1600"/>
        </a:p>
      </dgm:t>
    </dgm:pt>
    <dgm:pt modelId="{D7DE4E43-85D9-4F18-962C-44AFF3E432AF}" type="pres">
      <dgm:prSet presAssocID="{EA40D2BC-742E-4BC8-97A9-01FDB53E3E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4FC9E3-889A-4824-BA70-267DE942A954}" type="pres">
      <dgm:prSet presAssocID="{43B80C32-473B-408B-BE73-C69614A12541}" presName="comp" presStyleCnt="0"/>
      <dgm:spPr/>
      <dgm:t>
        <a:bodyPr/>
        <a:lstStyle/>
        <a:p>
          <a:endParaRPr lang="el-GR"/>
        </a:p>
      </dgm:t>
    </dgm:pt>
    <dgm:pt modelId="{80F95346-0BB1-414A-BBCE-0A1201060799}" type="pres">
      <dgm:prSet presAssocID="{43B80C32-473B-408B-BE73-C69614A12541}" presName="box" presStyleLbl="node1" presStyleIdx="0" presStyleCnt="3"/>
      <dgm:spPr/>
      <dgm:t>
        <a:bodyPr/>
        <a:lstStyle/>
        <a:p>
          <a:endParaRPr lang="el-GR"/>
        </a:p>
      </dgm:t>
    </dgm:pt>
    <dgm:pt modelId="{D5658D7F-B056-4315-BD8B-94F5EA848410}" type="pres">
      <dgm:prSet presAssocID="{43B80C32-473B-408B-BE73-C69614A12541}" presName="img" presStyleLbl="fgImgPlace1" presStyleIdx="0" presStyleCnt="3" custScaleX="756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046499BA-3F0E-4622-B96E-8F121A851F1C}" type="pres">
      <dgm:prSet presAssocID="{43B80C32-473B-408B-BE73-C69614A125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F7059F-3CC9-4828-810F-4E2CE539AB4C}" type="pres">
      <dgm:prSet presAssocID="{BCD6867D-2AE3-43A1-ABBF-373F42D71792}" presName="spacer" presStyleCnt="0"/>
      <dgm:spPr/>
      <dgm:t>
        <a:bodyPr/>
        <a:lstStyle/>
        <a:p>
          <a:endParaRPr lang="el-GR"/>
        </a:p>
      </dgm:t>
    </dgm:pt>
    <dgm:pt modelId="{E01FA3C0-FADB-479E-9B20-76BF39D154BF}" type="pres">
      <dgm:prSet presAssocID="{9F3B078D-7C50-40A0-A550-12F6A54B8C6C}" presName="comp" presStyleCnt="0"/>
      <dgm:spPr/>
      <dgm:t>
        <a:bodyPr/>
        <a:lstStyle/>
        <a:p>
          <a:endParaRPr lang="el-GR"/>
        </a:p>
      </dgm:t>
    </dgm:pt>
    <dgm:pt modelId="{30319F10-D361-4DC3-A3F3-28904B47D80B}" type="pres">
      <dgm:prSet presAssocID="{9F3B078D-7C50-40A0-A550-12F6A54B8C6C}" presName="box" presStyleLbl="node1" presStyleIdx="1" presStyleCnt="3"/>
      <dgm:spPr/>
      <dgm:t>
        <a:bodyPr/>
        <a:lstStyle/>
        <a:p>
          <a:endParaRPr lang="el-GR"/>
        </a:p>
      </dgm:t>
    </dgm:pt>
    <dgm:pt modelId="{1EF2F983-7679-4554-857E-86235415D56A}" type="pres">
      <dgm:prSet presAssocID="{9F3B078D-7C50-40A0-A550-12F6A54B8C6C}" presName="img" presStyleLbl="fgImgPlace1" presStyleIdx="1" presStyleCnt="3" custScaleX="756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29FD2CE-2233-4F2E-8654-A8AE8DDE6628}" type="pres">
      <dgm:prSet presAssocID="{9F3B078D-7C50-40A0-A550-12F6A54B8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A0D41-98CB-4943-9485-C7D72959DE91}" type="pres">
      <dgm:prSet presAssocID="{15317DA3-6742-4B40-A0EE-E305D8E09E36}" presName="spacer" presStyleCnt="0"/>
      <dgm:spPr/>
      <dgm:t>
        <a:bodyPr/>
        <a:lstStyle/>
        <a:p>
          <a:endParaRPr lang="el-GR"/>
        </a:p>
      </dgm:t>
    </dgm:pt>
    <dgm:pt modelId="{039C0914-8256-4130-804F-25DE21791C7C}" type="pres">
      <dgm:prSet presAssocID="{81F323AB-CFE5-4974-86FE-043C43777111}" presName="comp" presStyleCnt="0"/>
      <dgm:spPr/>
      <dgm:t>
        <a:bodyPr/>
        <a:lstStyle/>
        <a:p>
          <a:endParaRPr lang="el-GR"/>
        </a:p>
      </dgm:t>
    </dgm:pt>
    <dgm:pt modelId="{8FC1A4F7-7765-4886-80F6-3D9942A84199}" type="pres">
      <dgm:prSet presAssocID="{81F323AB-CFE5-4974-86FE-043C43777111}" presName="box" presStyleLbl="node1" presStyleIdx="2" presStyleCnt="3"/>
      <dgm:spPr/>
      <dgm:t>
        <a:bodyPr/>
        <a:lstStyle/>
        <a:p>
          <a:endParaRPr lang="el-GR"/>
        </a:p>
      </dgm:t>
    </dgm:pt>
    <dgm:pt modelId="{D9A46C88-1A42-40C9-AC51-057E956D7CDA}" type="pres">
      <dgm:prSet presAssocID="{81F323AB-CFE5-4974-86FE-043C43777111}" presName="img" presStyleLbl="fgImgPlace1" presStyleIdx="2" presStyleCnt="3" custScaleX="756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8394B3D-A7AA-482D-AD39-7B29B63671A6}" type="pres">
      <dgm:prSet presAssocID="{81F323AB-CFE5-4974-86FE-043C4377711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A926454-B4F7-4CB1-8DD5-BE65B9EF4A23}" type="presOf" srcId="{43B80C32-473B-408B-BE73-C69614A12541}" destId="{80F95346-0BB1-414A-BBCE-0A1201060799}" srcOrd="0" destOrd="0" presId="urn:microsoft.com/office/officeart/2005/8/layout/vList4"/>
    <dgm:cxn modelId="{BD84561F-813D-4124-BF5D-016EE283D03D}" type="presOf" srcId="{81F323AB-CFE5-4974-86FE-043C43777111}" destId="{8FC1A4F7-7765-4886-80F6-3D9942A84199}" srcOrd="0" destOrd="0" presId="urn:microsoft.com/office/officeart/2005/8/layout/vList4"/>
    <dgm:cxn modelId="{B7A7981D-1B86-4FB3-B9DF-2CE1423C0CD0}" type="presOf" srcId="{9F3B078D-7C50-40A0-A550-12F6A54B8C6C}" destId="{329FD2CE-2233-4F2E-8654-A8AE8DDE6628}" srcOrd="1" destOrd="0" presId="urn:microsoft.com/office/officeart/2005/8/layout/vList4"/>
    <dgm:cxn modelId="{842F884A-A357-4550-B3ED-2117CD4259F8}" type="presOf" srcId="{9F3B078D-7C50-40A0-A550-12F6A54B8C6C}" destId="{30319F10-D361-4DC3-A3F3-28904B47D80B}" srcOrd="0" destOrd="0" presId="urn:microsoft.com/office/officeart/2005/8/layout/vList4"/>
    <dgm:cxn modelId="{3B46EEB5-3665-451C-A186-343A364885B9}" srcId="{EA40D2BC-742E-4BC8-97A9-01FDB53E3E56}" destId="{43B80C32-473B-408B-BE73-C69614A12541}" srcOrd="0" destOrd="0" parTransId="{0B23378B-AF91-4B17-81B6-8E863A6BECDC}" sibTransId="{BCD6867D-2AE3-43A1-ABBF-373F42D71792}"/>
    <dgm:cxn modelId="{05D7FCCB-01F8-427D-9E9F-CBBA18109617}" srcId="{EA40D2BC-742E-4BC8-97A9-01FDB53E3E56}" destId="{81F323AB-CFE5-4974-86FE-043C43777111}" srcOrd="2" destOrd="0" parTransId="{1EAA60E4-CB3B-4FD1-A47F-95E6BB94CF0D}" sibTransId="{C9CB0AD4-4355-4D65-9304-044355706901}"/>
    <dgm:cxn modelId="{E220998A-540A-4BC0-93FD-B43FB8EDF4AA}" type="presOf" srcId="{43B80C32-473B-408B-BE73-C69614A12541}" destId="{046499BA-3F0E-4622-B96E-8F121A851F1C}" srcOrd="1" destOrd="0" presId="urn:microsoft.com/office/officeart/2005/8/layout/vList4"/>
    <dgm:cxn modelId="{276EF223-7FCB-46D0-98B9-A66C23938728}" srcId="{EA40D2BC-742E-4BC8-97A9-01FDB53E3E56}" destId="{9F3B078D-7C50-40A0-A550-12F6A54B8C6C}" srcOrd="1" destOrd="0" parTransId="{2F6F6DBC-BF93-4A39-A142-41665DB1C9AA}" sibTransId="{15317DA3-6742-4B40-A0EE-E305D8E09E36}"/>
    <dgm:cxn modelId="{1F801698-5CAC-4006-A559-4E1E45399043}" type="presOf" srcId="{EA40D2BC-742E-4BC8-97A9-01FDB53E3E56}" destId="{D7DE4E43-85D9-4F18-962C-44AFF3E432AF}" srcOrd="0" destOrd="0" presId="urn:microsoft.com/office/officeart/2005/8/layout/vList4"/>
    <dgm:cxn modelId="{D6AD7B45-F0BD-419F-A74A-7F6C622501AD}" type="presOf" srcId="{81F323AB-CFE5-4974-86FE-043C43777111}" destId="{D8394B3D-A7AA-482D-AD39-7B29B63671A6}" srcOrd="1" destOrd="0" presId="urn:microsoft.com/office/officeart/2005/8/layout/vList4"/>
    <dgm:cxn modelId="{897466E2-7ADB-4E58-8823-B7D87E6A42AE}" type="presParOf" srcId="{D7DE4E43-85D9-4F18-962C-44AFF3E432AF}" destId="{164FC9E3-889A-4824-BA70-267DE942A954}" srcOrd="0" destOrd="0" presId="urn:microsoft.com/office/officeart/2005/8/layout/vList4"/>
    <dgm:cxn modelId="{5D58329E-3797-42BD-B8DA-3E0EE146478B}" type="presParOf" srcId="{164FC9E3-889A-4824-BA70-267DE942A954}" destId="{80F95346-0BB1-414A-BBCE-0A1201060799}" srcOrd="0" destOrd="0" presId="urn:microsoft.com/office/officeart/2005/8/layout/vList4"/>
    <dgm:cxn modelId="{B551727B-96A7-4253-86C8-411A2E7AA342}" type="presParOf" srcId="{164FC9E3-889A-4824-BA70-267DE942A954}" destId="{D5658D7F-B056-4315-BD8B-94F5EA848410}" srcOrd="1" destOrd="0" presId="urn:microsoft.com/office/officeart/2005/8/layout/vList4"/>
    <dgm:cxn modelId="{211DA82F-110F-490F-A1F8-D3645981993D}" type="presParOf" srcId="{164FC9E3-889A-4824-BA70-267DE942A954}" destId="{046499BA-3F0E-4622-B96E-8F121A851F1C}" srcOrd="2" destOrd="0" presId="urn:microsoft.com/office/officeart/2005/8/layout/vList4"/>
    <dgm:cxn modelId="{A7C74977-6617-4407-BFBC-E8254FCA01CE}" type="presParOf" srcId="{D7DE4E43-85D9-4F18-962C-44AFF3E432AF}" destId="{36F7059F-3CC9-4828-810F-4E2CE539AB4C}" srcOrd="1" destOrd="0" presId="urn:microsoft.com/office/officeart/2005/8/layout/vList4"/>
    <dgm:cxn modelId="{5602B81F-A2D3-4B0C-9428-184FEF983670}" type="presParOf" srcId="{D7DE4E43-85D9-4F18-962C-44AFF3E432AF}" destId="{E01FA3C0-FADB-479E-9B20-76BF39D154BF}" srcOrd="2" destOrd="0" presId="urn:microsoft.com/office/officeart/2005/8/layout/vList4"/>
    <dgm:cxn modelId="{5E68F13A-AC0F-42E5-BB4A-A47CBA3CD495}" type="presParOf" srcId="{E01FA3C0-FADB-479E-9B20-76BF39D154BF}" destId="{30319F10-D361-4DC3-A3F3-28904B47D80B}" srcOrd="0" destOrd="0" presId="urn:microsoft.com/office/officeart/2005/8/layout/vList4"/>
    <dgm:cxn modelId="{07FABB75-D94D-4EFC-9F77-D0AD29FF80FE}" type="presParOf" srcId="{E01FA3C0-FADB-479E-9B20-76BF39D154BF}" destId="{1EF2F983-7679-4554-857E-86235415D56A}" srcOrd="1" destOrd="0" presId="urn:microsoft.com/office/officeart/2005/8/layout/vList4"/>
    <dgm:cxn modelId="{16560947-58BE-4A03-8B2F-3845E7E0E38F}" type="presParOf" srcId="{E01FA3C0-FADB-479E-9B20-76BF39D154BF}" destId="{329FD2CE-2233-4F2E-8654-A8AE8DDE6628}" srcOrd="2" destOrd="0" presId="urn:microsoft.com/office/officeart/2005/8/layout/vList4"/>
    <dgm:cxn modelId="{022E71D9-9F8B-474A-9A41-6AB33412EB57}" type="presParOf" srcId="{D7DE4E43-85D9-4F18-962C-44AFF3E432AF}" destId="{52AA0D41-98CB-4943-9485-C7D72959DE91}" srcOrd="3" destOrd="0" presId="urn:microsoft.com/office/officeart/2005/8/layout/vList4"/>
    <dgm:cxn modelId="{6C0139E7-9B99-46BB-8D79-29E80493FD68}" type="presParOf" srcId="{D7DE4E43-85D9-4F18-962C-44AFF3E432AF}" destId="{039C0914-8256-4130-804F-25DE21791C7C}" srcOrd="4" destOrd="0" presId="urn:microsoft.com/office/officeart/2005/8/layout/vList4"/>
    <dgm:cxn modelId="{89971FB8-4C69-40CD-B23A-C9EDCAF63549}" type="presParOf" srcId="{039C0914-8256-4130-804F-25DE21791C7C}" destId="{8FC1A4F7-7765-4886-80F6-3D9942A84199}" srcOrd="0" destOrd="0" presId="urn:microsoft.com/office/officeart/2005/8/layout/vList4"/>
    <dgm:cxn modelId="{B0E02C53-8B4A-4DA3-AFDC-03BD145F0D14}" type="presParOf" srcId="{039C0914-8256-4130-804F-25DE21791C7C}" destId="{D9A46C88-1A42-40C9-AC51-057E956D7CDA}" srcOrd="1" destOrd="0" presId="urn:microsoft.com/office/officeart/2005/8/layout/vList4"/>
    <dgm:cxn modelId="{9321F86A-7E55-4CEB-9E40-D67A200433E4}" type="presParOf" srcId="{039C0914-8256-4130-804F-25DE21791C7C}" destId="{D8394B3D-A7AA-482D-AD39-7B29B63671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95346-0BB1-414A-BBCE-0A1201060799}">
      <dsp:nvSpPr>
        <dsp:cNvPr id="0" name=""/>
        <dsp:cNvSpPr/>
      </dsp:nvSpPr>
      <dsp:spPr>
        <a:xfrm>
          <a:off x="0" y="0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Διερεύνηση Αιτιών για Υψηλά Αποθέματα</a:t>
          </a:r>
          <a:endParaRPr lang="el-GR" sz="2400" kern="1200" dirty="0"/>
        </a:p>
      </dsp:txBody>
      <dsp:txXfrm>
        <a:off x="1367337" y="0"/>
        <a:ext cx="4969366" cy="999969"/>
      </dsp:txXfrm>
    </dsp:sp>
    <dsp:sp modelId="{D5658D7F-B056-4315-BD8B-94F5EA848410}">
      <dsp:nvSpPr>
        <dsp:cNvPr id="0" name=""/>
        <dsp:cNvSpPr/>
      </dsp:nvSpPr>
      <dsp:spPr>
        <a:xfrm>
          <a:off x="254283" y="99996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19F10-D361-4DC3-A3F3-28904B47D80B}">
      <dsp:nvSpPr>
        <dsp:cNvPr id="0" name=""/>
        <dsp:cNvSpPr/>
      </dsp:nvSpPr>
      <dsp:spPr>
        <a:xfrm>
          <a:off x="0" y="1099966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Επιλογή συνεργατικών πρακτικών αντιμετώπισης</a:t>
          </a:r>
          <a:endParaRPr lang="el-GR" sz="2400" kern="1200" dirty="0"/>
        </a:p>
      </dsp:txBody>
      <dsp:txXfrm>
        <a:off x="1367337" y="1099966"/>
        <a:ext cx="4969366" cy="999969"/>
      </dsp:txXfrm>
    </dsp:sp>
    <dsp:sp modelId="{1EF2F983-7679-4554-857E-86235415D56A}">
      <dsp:nvSpPr>
        <dsp:cNvPr id="0" name=""/>
        <dsp:cNvSpPr/>
      </dsp:nvSpPr>
      <dsp:spPr>
        <a:xfrm>
          <a:off x="254283" y="1199964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1A4F7-7765-4886-80F6-3D9942A84199}">
      <dsp:nvSpPr>
        <dsp:cNvPr id="0" name=""/>
        <dsp:cNvSpPr/>
      </dsp:nvSpPr>
      <dsp:spPr>
        <a:xfrm>
          <a:off x="0" y="2199933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Αξιολόγηση πρακτικών μέσα από 6 πιλοτικές εφαρμογές</a:t>
          </a:r>
          <a:endParaRPr lang="el-GR" sz="2400" kern="1200" dirty="0"/>
        </a:p>
      </dsp:txBody>
      <dsp:txXfrm>
        <a:off x="1367337" y="2199933"/>
        <a:ext cx="4969366" cy="999969"/>
      </dsp:txXfrm>
    </dsp:sp>
    <dsp:sp modelId="{D9A46C88-1A42-40C9-AC51-057E956D7CDA}">
      <dsp:nvSpPr>
        <dsp:cNvPr id="0" name=""/>
        <dsp:cNvSpPr/>
      </dsp:nvSpPr>
      <dsp:spPr>
        <a:xfrm>
          <a:off x="254283" y="2299930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0.11382</cdr:x>
      <cdr:y>0.69641</cdr:y>
    </cdr:from>
    <cdr:to>
      <cdr:x>1</cdr:x>
      <cdr:y>0.69641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1008112" y="3008837"/>
          <a:ext cx="784887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5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2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78607" algn="l" rtl="0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57213" algn="l" rtl="0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435829" algn="l" rtl="0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914435" algn="l" rtl="0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393042" algn="l" rtl="0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871648" algn="l" rtl="0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3350264" algn="l" rtl="0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828870" algn="l" rtl="0">
      <a:defRPr sz="9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73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78088"/>
            <a:ext cx="9906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47650" y="3645024"/>
            <a:ext cx="7842250" cy="533400"/>
          </a:xfrm>
          <a:noFill/>
        </p:spPr>
        <p:txBody>
          <a:bodyPr vert="horz">
            <a:normAutofit/>
          </a:bodyPr>
          <a:lstStyle>
            <a:lvl1pPr algn="l">
              <a:defRPr sz="2400" b="0" cap="all" spc="156" baseline="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47650" y="4236338"/>
            <a:ext cx="7512050" cy="379069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4">
                    <a:shade val="50000"/>
                  </a:schemeClr>
                </a:solidFill>
              </a:defRPr>
            </a:lvl1pPr>
            <a:lvl2pPr marL="478607" indent="0" algn="ctr">
              <a:buNone/>
            </a:lvl2pPr>
            <a:lvl3pPr marL="957213" indent="0" algn="ctr">
              <a:buNone/>
            </a:lvl3pPr>
            <a:lvl4pPr marL="1435829" indent="0" algn="ctr">
              <a:buNone/>
            </a:lvl4pPr>
            <a:lvl5pPr marL="1914435" indent="0" algn="ctr">
              <a:buNone/>
            </a:lvl5pPr>
            <a:lvl6pPr marL="2393042" indent="0" algn="ctr">
              <a:buNone/>
            </a:lvl6pPr>
            <a:lvl7pPr marL="2871648" indent="0" algn="ctr">
              <a:buNone/>
            </a:lvl7pPr>
            <a:lvl8pPr marL="3350264" indent="0" algn="ctr">
              <a:buNone/>
            </a:lvl8pPr>
            <a:lvl9pPr marL="3828870" indent="0" algn="ctr">
              <a:buNone/>
            </a:lvl9pPr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906000" cy="3645024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7650" y="6477000"/>
            <a:ext cx="173355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690BC520-0336-4169-9E41-B08A6365204B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193653"/>
            <a:ext cx="9906000" cy="2743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26901" y="609604"/>
            <a:ext cx="8746996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A182FE3A-CDAE-492A-B7F7-317172C6C490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FC2E8F6-4A9C-41BF-9FC6-5036EEE53031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7879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45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7845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79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7879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3EE02E69-F467-4929-8408-596FB40B7DBC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6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302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268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268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02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302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633DE932-5AB6-44C1-91CC-6C7B602E65D3}" type="datetime1">
              <a:rPr lang="en-US" smtClean="0"/>
              <a:pPr algn="r"/>
              <a:t>6/19/2013</a:t>
            </a:fld>
            <a:endParaRPr lang="en-US" dirty="0"/>
          </a:p>
        </p:txBody>
      </p:sp>
      <p:sp>
        <p:nvSpPr>
          <p:cNvPr id="2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7879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45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7845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7879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68AF3CAA-1509-4FE1-91F8-6DDBB205A2CE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9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3504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33504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0200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30200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3504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33504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26E37744-3F12-4A95-9CD9-55DF22A872EB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9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4859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4859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7973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7973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61087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61087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510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6510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9624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9624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62738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62738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510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6510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9624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9624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738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62738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510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6510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9624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9624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738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62738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6510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6510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9624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738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62738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30200" y="381000"/>
            <a:ext cx="8750300" cy="838200"/>
          </a:xfrm>
        </p:spPr>
        <p:txBody>
          <a:bodyPr/>
          <a:lstStyle>
            <a:lvl1pPr>
              <a:defRPr sz="9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A57CC565-F0DF-4E83-A7DB-4D4DA689BC70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46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9" y="214290"/>
            <a:ext cx="8550831" cy="1143000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6808" y="381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838200"/>
            <a:ext cx="800735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36808" y="1295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36808" y="17526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36808" y="22098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36808" y="2667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36808" y="31242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36808" y="3581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36808" y="40386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36808" y="44958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36808" y="4953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36808" y="54102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8337550" y="381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8337550" y="838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8337550" y="1295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8337550" y="17526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8337550" y="22098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8337550" y="2667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8337550" y="3124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8337550" y="3581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8337550" y="40386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8337550" y="44958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8337550" y="4953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8337550" y="5410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36808" y="5867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8337550" y="5867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pPr algn="r"/>
            <a:fld id="{5350AB25-63A2-42D7-91E9-8BC74AD5298E}" type="datetime1">
              <a:rPr lang="en-US" sz="900" smtClean="0"/>
              <a:pPr algn="r"/>
              <a:t>6/19/2013</a:t>
            </a:fld>
            <a:endParaRPr lang="en-US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906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47650" y="4114800"/>
            <a:ext cx="7842250" cy="533400"/>
          </a:xfrm>
          <a:noFill/>
        </p:spPr>
        <p:txBody>
          <a:bodyPr vert="horz">
            <a:normAutofit/>
          </a:bodyPr>
          <a:lstStyle>
            <a:lvl1pPr algn="l">
              <a:defRPr sz="2400" b="0" cap="all" spc="156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47650" y="6477000"/>
            <a:ext cx="173355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BC57D2B-F732-4B93-8ADA-1B0CC71C62FC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75"/>
            <a:ext cx="9906000" cy="2743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147" y="6237315"/>
            <a:ext cx="1746853" cy="6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52772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3F4B6D97-3054-4108-AE34-53D4ABBBFA47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>
          <a:xfrm>
            <a:off x="7545288" y="6381328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r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A6C135E6-0C44-4D1B-8071-BA37F1211449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7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45571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30200" y="836712"/>
            <a:ext cx="8750300" cy="54116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53FC1CD9-4265-43FF-9830-77A4293B0FD1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3" name="Date Placeholder 9"/>
          <p:cNvSpPr txBox="1">
            <a:spLocks/>
          </p:cNvSpPr>
          <p:nvPr userDrawn="1"/>
        </p:nvSpPr>
        <p:spPr>
          <a:xfrm>
            <a:off x="7401272" y="630932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r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569FFC80-7A63-48E3-BE49-C10C47411058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A1C646B2-FB99-4AEB-91C3-DF2B7AB458DC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8B04046-F2C2-4457-9AAF-39146EA3352A}" type="datetime1">
              <a:rPr lang="en-US" smtClean="0"/>
              <a:pPr algn="r"/>
              <a:t>6/19/2013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328150" y="0"/>
            <a:ext cx="57785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9328150" y="381000"/>
            <a:ext cx="577850" cy="5867400"/>
          </a:xfrm>
          <a:prstGeom prst="rect">
            <a:avLst/>
          </a:prstGeom>
        </p:spPr>
        <p:txBody>
          <a:bodyPr vert="vert" lIns="95718" tIns="47859" rIns="95718" bIns="47859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30200" y="381000"/>
            <a:ext cx="8750300" cy="5867400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594600" y="76200"/>
            <a:ext cx="1485900" cy="228600"/>
          </a:xfrm>
          <a:prstGeom prst="rect">
            <a:avLst/>
          </a:prstGeom>
        </p:spPr>
        <p:txBody>
          <a:bodyPr vert="horz" lIns="95718" tIns="47859" rIns="95718" bIns="47859"/>
          <a:lstStyle>
            <a:lvl1pPr algn="ctr">
              <a:defRPr sz="9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59055718-6620-40D0-99C9-8BFB17520081}" type="datetime1">
              <a:rPr lang="en-US" smtClean="0"/>
              <a:pPr algn="r"/>
              <a:t>6/19/2013</a:t>
            </a:fld>
            <a:endParaRPr lang="en-US" sz="9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255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8" name="Εικόνα 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4488" y="5991325"/>
            <a:ext cx="1152128" cy="7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27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77740" indent="-299134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96525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75132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53739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32345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110961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589567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068174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8607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5721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3582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1443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393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7164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5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2887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gr/url?sa=i&amp;rct=j&amp;q=&amp;esrc=s&amp;frm=1&amp;source=images&amp;cd=&amp;cad=rja&amp;docid=RwzPvqHSkB64fM&amp;tbnid=3ji0wt-Jr34bDM:&amp;ved=0CAUQjRw&amp;url=http://www.zetes.co.uk/en/supply-chain-and-mobility-solutions/by-process/store-management&amp;ei=g5GpUYuXJ4rzsgaq14GoCg&amp;bvm=bv.47244034,d.bGE&amp;psig=AFQjCNGBNbF_ZXC9Z5Bg_yZFje8UJIP7rQ&amp;ust=1370153701610610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7.pn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3.gi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jpeg"/><Relationship Id="rId10" Type="http://schemas.openxmlformats.org/officeDocument/2006/relationships/hyperlink" Target="http://www.unilever.gr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hyperlink" Target="http://www.google.gr/url?sa=i&amp;rct=j&amp;q=&amp;esrc=s&amp;frm=1&amp;source=images&amp;cd=&amp;cad=rja&amp;docid=zOuwfTXnm-rTmM&amp;tbnid=avUfhrzZO5LzOM:&amp;ved=0CAUQjRw&amp;url=http://www.leadingedge.igd.com/ArticlesDetail.aspx?ID=380&amp;ei=C5WpUbOEHoGVtAbL0oHIDw&amp;bvm=bv.47244034,d.bGE&amp;psig=AFQjCNFM9BWHpVuq8-0l477OlAZSqfIrdw&amp;ust=1370154526149630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hyperlink" Target="http://www.google.gr/url?sa=i&amp;rct=j&amp;q=&amp;esrc=s&amp;frm=1&amp;source=images&amp;cd=&amp;cad=rja&amp;docid=PW1FJCWYKG10vM&amp;tbnid=0MJXJfdvZ1oW0M:&amp;ved=0CAUQjRw&amp;url=http://www.rfidjournal.com/articles/view?4418&amp;ei=M5WpUdTdNMTTsgaTq4HQDQ&amp;bvm=bv.47244034,d.bGE&amp;psig=AFQjCNFM9BWHpVuq8-0l477OlAZSqfIrdw&amp;ust=1370154526149630" TargetMode="External"/><Relationship Id="rId9" Type="http://schemas.openxmlformats.org/officeDocument/2006/relationships/hyperlink" Target="http://www.google.gr/url?sa=i&amp;rct=j&amp;q=&amp;esrc=s&amp;frm=1&amp;source=images&amp;cd=&amp;cad=rja&amp;docid=RwzPvqHSkB64fM&amp;tbnid=3ji0wt-Jr34bDM:&amp;ved=0CAUQjRw&amp;url=http://www.zetes.co.uk/en/supply-chain-and-mobility-solutions/by-process/store-management&amp;ei=g5GpUYuXJ4rzsgaq14GoCg&amp;bvm=bv.47244034,d.bGE&amp;psig=AFQjCNGBNbF_ZXC9Z5Bg_yZFje8UJIP7rQ&amp;ust=137015370161061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lever.gr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gr/url?sa=i&amp;rct=j&amp;q=&amp;esrc=s&amp;frm=1&amp;source=images&amp;cd=&amp;cad=rja&amp;docid=PW1FJCWYKG10vM&amp;tbnid=0MJXJfdvZ1oW0M:&amp;ved=0CAUQjRw&amp;url=http://www.rfidjournal.com/articles/view?4418&amp;ei=M5WpUdTdNMTTsgaTq4HQDQ&amp;bvm=bv.47244034,d.bGE&amp;psig=AFQjCNFM9BWHpVuq8-0l477OlAZSqfIrdw&amp;ust=1370154526149630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7.png"/><Relationship Id="rId4" Type="http://schemas.openxmlformats.org/officeDocument/2006/relationships/hyperlink" Target="http://www.google.gr/url?sa=i&amp;rct=j&amp;q=&amp;esrc=s&amp;frm=1&amp;source=images&amp;cd=&amp;cad=rja&amp;docid=zOuwfTXnm-rTmM&amp;tbnid=avUfhrzZO5LzOM:&amp;ved=0CAUQjRw&amp;url=http://www.leadingedge.igd.com/ArticlesDetail.aspx?ID=380&amp;ei=C5WpUbOEHoGVtAbL0oHIDw&amp;bvm=bv.47244034,d.bGE&amp;psig=AFQjCNFM9BWHpVuq8-0l477OlAZSqfIrdw&amp;ust=1370154526149630" TargetMode="External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google.gr/url?sa=i&amp;rct=j&amp;q=&amp;esrc=s&amp;frm=1&amp;source=images&amp;cd=&amp;cad=rja&amp;docid=zOuwfTXnm-rTmM&amp;tbnid=avUfhrzZO5LzOM:&amp;ved=0CAUQjRw&amp;url=http://www.leadingedge.igd.com/ArticlesDetail.aspx?ID=380&amp;ei=C5WpUbOEHoGVtAbL0oHIDw&amp;bvm=bv.47244034,d.bGE&amp;psig=AFQjCNFM9BWHpVuq8-0l477OlAZSqfIrdw&amp;ust=1370154526149630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www.google.gr/url?sa=i&amp;rct=j&amp;q=&amp;esrc=s&amp;frm=1&amp;source=images&amp;cd=&amp;cad=rja&amp;docid=PW1FJCWYKG10vM&amp;tbnid=0MJXJfdvZ1oW0M:&amp;ved=0CAUQjRw&amp;url=http://www.rfidjournal.com/articles/view?4418&amp;ei=M5WpUdTdNMTTsgaTq4HQDQ&amp;bvm=bv.47244034,d.bGE&amp;psig=AFQjCNFM9BWHpVuq8-0l477OlAZSqfIrdw&amp;ust=1370154526149630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00472" y="4452188"/>
            <a:ext cx="4032448" cy="153119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Παύλος Λυμπεράκος </a:t>
            </a:r>
            <a:br>
              <a:rPr lang="el-GR" sz="2000" dirty="0" smtClean="0"/>
            </a:br>
            <a:r>
              <a:rPr lang="en-GB" sz="2000" b="0" dirty="0" smtClean="0"/>
              <a:t>Sales Administration Manager </a:t>
            </a:r>
            <a:r>
              <a:rPr lang="el-GR" sz="2000" b="0" dirty="0" smtClean="0"/>
              <a:t/>
            </a:r>
            <a:br>
              <a:rPr lang="el-GR" sz="2000" b="0" dirty="0" smtClean="0"/>
            </a:br>
            <a:r>
              <a:rPr lang="el-GR" sz="2000" dirty="0" smtClean="0"/>
              <a:t>ΕΛΑΪΣ </a:t>
            </a:r>
            <a:r>
              <a:rPr lang="en-GB" sz="2000" dirty="0" smtClean="0"/>
              <a:t>UNILEVER Hellas AE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6496" y="1844824"/>
            <a:ext cx="9273480" cy="1440160"/>
          </a:xfrm>
          <a:prstGeom prst="rect">
            <a:avLst/>
          </a:prstGeom>
          <a:noFill/>
        </p:spPr>
        <p:txBody>
          <a:bodyPr vert="horz" lIns="95718" tIns="47859" rIns="95718" bIns="47859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3600" b="1" kern="0" spc="156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Συνεργατική Βελτιστοποίηση Αποθεμάτων </a:t>
            </a:r>
            <a:br>
              <a:rPr lang="el-GR" sz="3600" b="1" kern="0" spc="156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l-GR" sz="3600" kern="0" spc="156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Πρακτικές και Οφέλη</a:t>
            </a:r>
            <a:r>
              <a:rPr kumimoji="0" lang="el-GR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000" b="1" i="0" u="none" strike="noStrike" kern="0" spc="156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Εικόν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5761770"/>
            <a:ext cx="1368152" cy="8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4"/>
          <p:cNvSpPr txBox="1">
            <a:spLocks/>
          </p:cNvSpPr>
          <p:nvPr/>
        </p:nvSpPr>
        <p:spPr bwMode="auto">
          <a:xfrm>
            <a:off x="5327468" y="4365104"/>
            <a:ext cx="4592960" cy="1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την επιστημονική υποστήριξη του: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Εργαστήριο Ηλεκτρονικού Επιχειρείν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Τμήμα Διοικητικής Επιστήμης και Τεχνολογίας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ΟΙΚΟΝΟΜΙΚΟ ΠΑΝΕΠΙΣΤΗΜΙΟ ΑΘΗΝΩΝ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680" y="5084151"/>
            <a:ext cx="1296144" cy="3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96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239723" y="3716414"/>
            <a:ext cx="3822370" cy="2663789"/>
            <a:chOff x="5239723" y="3716414"/>
            <a:chExt cx="3822370" cy="2663789"/>
          </a:xfrm>
        </p:grpSpPr>
        <p:sp>
          <p:nvSpPr>
            <p:cNvPr id="35" name="TextBox 34"/>
            <p:cNvSpPr txBox="1"/>
            <p:nvPr/>
          </p:nvSpPr>
          <p:spPr>
            <a:xfrm>
              <a:off x="7294663" y="3716414"/>
              <a:ext cx="1649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/>
                <a:t>Αποθέμα στο κατάστημα </a:t>
              </a:r>
              <a:endParaRPr lang="el-GR" sz="1600" b="1" dirty="0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5239723" y="4920346"/>
              <a:ext cx="1728192" cy="145985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99763" y="551610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-17,09%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13802" y="4351714"/>
              <a:ext cx="1319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ΣΕΝΑΡΙΟ 1</a:t>
              </a:r>
              <a:endParaRPr lang="el-GR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4576" y="4329946"/>
              <a:ext cx="1319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ΣΕΝΑΡΙΟ 2</a:t>
              </a:r>
              <a:endParaRPr lang="el-GR" sz="2000" dirty="0"/>
            </a:p>
          </p:txBody>
        </p:sp>
        <p:sp>
          <p:nvSpPr>
            <p:cNvPr id="22" name="Down Arrow 21"/>
            <p:cNvSpPr/>
            <p:nvPr/>
          </p:nvSpPr>
          <p:spPr>
            <a:xfrm flipV="1">
              <a:off x="7333901" y="4696926"/>
              <a:ext cx="1728192" cy="151216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09540" y="3747410"/>
              <a:ext cx="1588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/>
                <a:t>Αποθέμα σε όλη την αλυσίδα</a:t>
              </a:r>
              <a:endParaRPr lang="el-GR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ΠΙΛΟΤΙΚΕΣ ΕΦΑΡΜΟΓΕΣ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480" y="381000"/>
            <a:ext cx="9015288" cy="455712"/>
          </a:xfrm>
        </p:spPr>
        <p:txBody>
          <a:bodyPr/>
          <a:lstStyle/>
          <a:p>
            <a:r>
              <a:rPr lang="el-GR" dirty="0" smtClean="0"/>
              <a:t>Πιλοτική Εφαρμογή:  Μέγεθος Κιβωτίου και Συχνότητα Παραγγελίας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328936" y="1124744"/>
            <a:ext cx="223224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0" y="4407767"/>
            <a:ext cx="1677144" cy="1685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11096" y="4911823"/>
            <a:ext cx="1425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8 Οκτ 2012 </a:t>
            </a:r>
            <a:br>
              <a:rPr lang="el-GR" b="1" dirty="0" smtClean="0"/>
            </a:br>
            <a:r>
              <a:rPr lang="el-GR" b="1" dirty="0" smtClean="0"/>
              <a:t>– 3 Νοε 2012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2608737" y="2502472"/>
            <a:ext cx="6361092" cy="121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lvl="1" indent="-185738" fontAlgn="base">
              <a:spcAft>
                <a:spcPts val="1200"/>
              </a:spcAft>
              <a:buSzPct val="75000"/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Σενάριο 1: </a:t>
            </a:r>
            <a:r>
              <a:rPr lang="el-GR" b="1" dirty="0" smtClean="0">
                <a:latin typeface="Calibri" pitchFamily="34" charset="0"/>
              </a:rPr>
              <a:t>Μείωση συσκευασίας κιβωτίου</a:t>
            </a:r>
          </a:p>
          <a:p>
            <a:pPr marL="185738" lvl="1" indent="-185738" fontAlgn="base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Σενάριο 2: </a:t>
            </a:r>
            <a:r>
              <a:rPr lang="el-GR" b="1" dirty="0" smtClean="0"/>
              <a:t>Αύξηση συχνότητας παραγγελιών σε όλο το μήκος της τοπικής εφοδιαστικής αλυσίδας</a:t>
            </a:r>
            <a:endParaRPr kumimoji="0" lang="el-GR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72480" y="1124744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kern="0" dirty="0" smtClean="0"/>
              <a:t>Συνθήκες </a:t>
            </a:r>
            <a:br>
              <a:rPr lang="el-GR" sz="2400" b="1" kern="0" dirty="0" smtClean="0"/>
            </a:br>
            <a:r>
              <a:rPr lang="el-GR" sz="2400" b="1" kern="0" dirty="0" smtClean="0"/>
              <a:t>Διανομής 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47" y="2118295"/>
            <a:ext cx="2053581" cy="18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3933056"/>
            <a:ext cx="1656184" cy="22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0659" y="1268760"/>
            <a:ext cx="24053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a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5088" y="1412776"/>
            <a:ext cx="1512168" cy="3905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4076" y="55161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+22%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33" name="Picture 32" descr="7 Fro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8446" y="997347"/>
            <a:ext cx="601602" cy="1179794"/>
          </a:xfrm>
          <a:prstGeom prst="rect">
            <a:avLst/>
          </a:prstGeom>
        </p:spPr>
      </p:pic>
      <p:pic>
        <p:nvPicPr>
          <p:cNvPr id="36" name="Picture 35" descr="New Pic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39107" y="1123413"/>
            <a:ext cx="583979" cy="9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248" y="1052736"/>
            <a:ext cx="1872208" cy="15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ΠΙΛΟΤΙΚΕΣ ΕΦΑΡΜΟΓΕΣ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Πιλοτική Εφαρμογή: Συνεργατική Παραγγελιοδοσία</a:t>
            </a:r>
            <a:endParaRPr lang="el-GR" dirty="0"/>
          </a:p>
        </p:txBody>
      </p:sp>
      <p:sp>
        <p:nvSpPr>
          <p:cNvPr id="18" name="Content Placeholder 3"/>
          <p:cNvSpPr>
            <a:spLocks noGrp="1"/>
          </p:cNvSpPr>
          <p:nvPr>
            <p:ph idx="4294967295"/>
          </p:nvPr>
        </p:nvSpPr>
        <p:spPr>
          <a:xfrm>
            <a:off x="2864768" y="2636912"/>
            <a:ext cx="6414713" cy="1368152"/>
          </a:xfrm>
          <a:prstGeom prst="rect">
            <a:avLst/>
          </a:prstGeom>
        </p:spPr>
        <p:txBody>
          <a:bodyPr/>
          <a:lstStyle/>
          <a:p>
            <a:pPr marL="0" lvl="1" indent="0"/>
            <a:r>
              <a:rPr lang="el-GR" sz="1800" b="1" dirty="0" smtClean="0">
                <a:latin typeface="Calibri" pitchFamily="34" charset="0"/>
              </a:rPr>
              <a:t>Ο λιανέμπορος παρέχει  εβδομαδιαία </a:t>
            </a:r>
            <a:r>
              <a:rPr lang="el-GR" sz="1800" b="1" dirty="0">
                <a:latin typeface="Calibri" pitchFamily="34" charset="0"/>
              </a:rPr>
              <a:t>στοιχεία </a:t>
            </a:r>
            <a:r>
              <a:rPr lang="el-GR" sz="1800" b="1" dirty="0" smtClean="0">
                <a:latin typeface="Calibri" pitchFamily="34" charset="0"/>
              </a:rPr>
              <a:t>πωλήσεων &amp; αποθεμάτων </a:t>
            </a:r>
            <a:r>
              <a:rPr lang="el-GR" sz="1800" b="1" dirty="0">
                <a:latin typeface="Calibri" pitchFamily="34" charset="0"/>
              </a:rPr>
              <a:t>στον πωλητή </a:t>
            </a:r>
            <a:r>
              <a:rPr lang="el-GR" sz="1800" b="1" dirty="0" smtClean="0">
                <a:latin typeface="Calibri" pitchFamily="34" charset="0"/>
              </a:rPr>
              <a:t>του προμηθευτή </a:t>
            </a:r>
            <a:r>
              <a:rPr lang="el-GR" sz="1800" dirty="0" smtClean="0">
                <a:latin typeface="Calibri" pitchFamily="34" charset="0"/>
              </a:rPr>
              <a:t>→ ο πωλητής του προμηθευτή προτείνει τη </a:t>
            </a:r>
            <a:r>
              <a:rPr lang="el-GR" sz="1800" dirty="0">
                <a:latin typeface="Calibri" pitchFamily="34" charset="0"/>
              </a:rPr>
              <a:t>βέλτιστη ποσότητα της επόμενης </a:t>
            </a:r>
            <a:r>
              <a:rPr lang="el-GR" sz="1800" dirty="0" smtClean="0">
                <a:latin typeface="Calibri" pitchFamily="34" charset="0"/>
              </a:rPr>
              <a:t>εβδομαδιαίας παραγγελίας</a:t>
            </a:r>
            <a:endParaRPr lang="el-GR" sz="18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3004" y="1173088"/>
            <a:ext cx="2720752" cy="1175792"/>
          </a:xfrm>
          <a:prstGeom prst="rect">
            <a:avLst/>
          </a:prstGeom>
        </p:spPr>
        <p:txBody>
          <a:bodyPr vert="horz" lIns="95718" tIns="47859" rIns="95718" bIns="47859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Συνεργατική </a:t>
            </a:r>
            <a:r>
              <a:rPr kumimoji="0" lang="el-GR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Παραγγελιοδοσία</a:t>
            </a:r>
            <a:endParaRPr kumimoji="0" lang="el-GR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http://www.zetes.co.uk/~/media/Images/Corporate/main%20images/supply%20chain%20%20mobility%20solutions/By%20market/Retai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68" y="2137394"/>
            <a:ext cx="1905000" cy="1266826"/>
          </a:xfrm>
          <a:prstGeom prst="rect">
            <a:avLst/>
          </a:prstGeom>
          <a:noFill/>
        </p:spPr>
      </p:pic>
      <p:sp>
        <p:nvSpPr>
          <p:cNvPr id="25" name="Rounded Rectangle 24"/>
          <p:cNvSpPr/>
          <p:nvPr/>
        </p:nvSpPr>
        <p:spPr>
          <a:xfrm>
            <a:off x="328936" y="1124744"/>
            <a:ext cx="229027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000" y="3548236"/>
            <a:ext cx="1098027" cy="7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68" y="4318034"/>
            <a:ext cx="1728192" cy="17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784" y="1412776"/>
            <a:ext cx="1931124" cy="6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3040" y="1412776"/>
            <a:ext cx="1455712" cy="54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1677144" cy="1685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347864" y="4941168"/>
            <a:ext cx="1374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12 Νοε 2012</a:t>
            </a:r>
            <a:br>
              <a:rPr lang="el-GR" b="1" dirty="0" smtClean="0"/>
            </a:br>
            <a:r>
              <a:rPr lang="el-GR" b="1" dirty="0" smtClean="0"/>
              <a:t>-15 Ιαν 2013</a:t>
            </a:r>
            <a:endParaRPr lang="el-GR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27920" y="3789040"/>
            <a:ext cx="3529536" cy="2731728"/>
            <a:chOff x="5527920" y="3789040"/>
            <a:chExt cx="3529536" cy="2731728"/>
          </a:xfrm>
        </p:grpSpPr>
        <p:sp>
          <p:nvSpPr>
            <p:cNvPr id="32" name="Down Arrow 31"/>
            <p:cNvSpPr/>
            <p:nvPr/>
          </p:nvSpPr>
          <p:spPr>
            <a:xfrm flipV="1">
              <a:off x="5527920" y="4367392"/>
              <a:ext cx="1728192" cy="151216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15952" y="472743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+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61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,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25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33120" y="3789040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/>
                <a:t>Μεταβολή αποθέματος στο κατάστημα </a:t>
              </a:r>
              <a:endParaRPr lang="el-GR" sz="2000" b="1" dirty="0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7257256" y="5368640"/>
              <a:ext cx="1656184" cy="115212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46432" y="5772160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-6,28%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85248" y="4737712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/>
                <a:t>ΜΕ ΒΑΣΗ ΠΡΟΤΑΣΗ ΠΩΛΗΤΗ</a:t>
              </a:r>
              <a:endParaRPr lang="el-G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ΠΙΛΟΤΙΚΕΣ ΕΦΑΡΜΟΓΕΣ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Πιλοτική Εφαρμογή: Συνεργατική Διαχείριση Προωθητικών</a:t>
            </a:r>
            <a:endParaRPr lang="el-GR" dirty="0"/>
          </a:p>
        </p:txBody>
      </p:sp>
      <p:sp>
        <p:nvSpPr>
          <p:cNvPr id="18" name="Content Placeholder 3"/>
          <p:cNvSpPr>
            <a:spLocks noGrp="1"/>
          </p:cNvSpPr>
          <p:nvPr>
            <p:ph idx="4294967295"/>
          </p:nvPr>
        </p:nvSpPr>
        <p:spPr>
          <a:xfrm>
            <a:off x="2864768" y="2420888"/>
            <a:ext cx="6414713" cy="17281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3525" lvl="1" indent="-263525">
              <a:buFont typeface="Arial" pitchFamily="34" charset="0"/>
              <a:buChar char="•"/>
            </a:pPr>
            <a:r>
              <a:rPr lang="el-GR" sz="1800" b="1" dirty="0" smtClean="0">
                <a:latin typeface="Calibri" pitchFamily="34" charset="0"/>
              </a:rPr>
              <a:t>Φάση 1η: </a:t>
            </a:r>
            <a:r>
              <a:rPr lang="el-GR" sz="1800" dirty="0" smtClean="0">
                <a:latin typeface="Calibri" pitchFamily="34" charset="0"/>
              </a:rPr>
              <a:t>παρακολούθηση πωλήσεων και αποθέματος προωθητικής ενέργειας μεταξύ 27/8  και 3/9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el-GR" sz="1800" b="1" dirty="0" smtClean="0">
                <a:latin typeface="Calibri" pitchFamily="34" charset="0"/>
              </a:rPr>
              <a:t>Φάση 2η: </a:t>
            </a:r>
            <a:r>
              <a:rPr lang="el-GR" sz="1800" dirty="0" smtClean="0">
                <a:latin typeface="Calibri" pitchFamily="34" charset="0"/>
              </a:rPr>
              <a:t>Πρόβλεψη από κοινού (λιανέμπορος-προμηθευτής) με τα  δεδομένα της 1ης φάσης για τη ζήτηση της προωθητικής ενέργειας του Νοεμβρίου → Σύγκριση αποθεμάτων των δύο φάσεων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8936" y="1124744"/>
            <a:ext cx="223224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1677144" cy="1685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96816" y="4941168"/>
            <a:ext cx="154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27 Αυγ 2012 </a:t>
            </a:r>
            <a:br>
              <a:rPr lang="el-GR" b="1" dirty="0" smtClean="0"/>
            </a:br>
            <a:r>
              <a:rPr lang="el-GR" b="1" dirty="0" smtClean="0"/>
              <a:t>– 30 Νοε 2012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2480" y="1196752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Προωθητικών Ενεργειών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2348880"/>
            <a:ext cx="19442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659" y="1268760"/>
            <a:ext cx="24053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 descr="http://www.sigmalive.com/files/imagecache/full_image/files/node_images/4/1/4/232414/Procter_gamble_log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1072" y="1268760"/>
            <a:ext cx="1368152" cy="82150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5248" y="1036712"/>
            <a:ext cx="1891294" cy="11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464218" y="3916606"/>
            <a:ext cx="3737471" cy="2496666"/>
            <a:chOff x="5464218" y="3916606"/>
            <a:chExt cx="3737471" cy="2496666"/>
          </a:xfrm>
        </p:grpSpPr>
        <p:sp>
          <p:nvSpPr>
            <p:cNvPr id="32" name="Down Arrow 31"/>
            <p:cNvSpPr/>
            <p:nvPr/>
          </p:nvSpPr>
          <p:spPr>
            <a:xfrm>
              <a:off x="7370493" y="4901104"/>
              <a:ext cx="1728192" cy="151216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33537" y="566410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-79%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5599" y="3916606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/>
                <a:t>Μεταβολή αποθέματος  στο κατάστημα</a:t>
              </a:r>
              <a:endParaRPr lang="el-GR" sz="2000" b="1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464218" y="4901104"/>
              <a:ext cx="1728192" cy="151216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96266" y="567959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-80%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19919" y="4540998"/>
              <a:ext cx="1369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/>
                <a:t>1</a:t>
              </a:r>
              <a:r>
                <a:rPr lang="el-GR" sz="1600" baseline="30000" dirty="0" smtClean="0"/>
                <a:t>η</a:t>
              </a:r>
              <a:r>
                <a:rPr lang="el-GR" sz="1600" dirty="0" smtClean="0"/>
                <a:t> ΦΑΣΗ</a:t>
              </a:r>
              <a:endParaRPr lang="el-GR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7207" y="4540998"/>
              <a:ext cx="1369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/>
                <a:t>2</a:t>
              </a:r>
              <a:r>
                <a:rPr lang="el-GR" sz="1600" baseline="30000" dirty="0" smtClean="0"/>
                <a:t>η</a:t>
              </a:r>
              <a:r>
                <a:rPr lang="el-GR" sz="1600" dirty="0" smtClean="0"/>
                <a:t> ΦΑΣΗ</a:t>
              </a:r>
              <a:endParaRPr lang="el-G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736" y="4987792"/>
            <a:ext cx="1439647" cy="16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ΣΥΓΚΡΙΤΙΚΑ ΑΠΟΤΕΛΕΣΜΑΤΑ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Μεταβολή Αποθέματος: Σύγκριση Πιλοτικών Εφαρμογών</a:t>
            </a:r>
            <a:endParaRPr lang="el-GR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613" y="4998099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172" y="5011447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691" y="5011446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1196" y="6164741"/>
            <a:ext cx="1126819" cy="4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429" y="5948716"/>
            <a:ext cx="820297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2361" y="5805685"/>
            <a:ext cx="848750" cy="69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53232" y="4541684"/>
            <a:ext cx="1010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/>
              <a:t>Μέγεθος κιβωτίου </a:t>
            </a:r>
            <a:endParaRPr lang="el-GR" sz="15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815" y="5019873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239322" y="4548944"/>
            <a:ext cx="127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/>
              <a:t>Συχνότητα παραγγελίας</a:t>
            </a:r>
            <a:endParaRPr lang="el-GR" sz="1500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377371" y="1148837"/>
          <a:ext cx="8621485" cy="39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1" name="Picture 20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4232" y="5917689"/>
            <a:ext cx="312959" cy="613739"/>
          </a:xfrm>
          <a:prstGeom prst="rect">
            <a:avLst/>
          </a:prstGeom>
        </p:spPr>
      </p:pic>
      <p:pic>
        <p:nvPicPr>
          <p:cNvPr id="23" name="Picture 22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0346" y="5910431"/>
            <a:ext cx="312959" cy="613739"/>
          </a:xfrm>
          <a:prstGeom prst="rect">
            <a:avLst/>
          </a:prstGeom>
        </p:spPr>
      </p:pic>
      <p:pic>
        <p:nvPicPr>
          <p:cNvPr id="25" name="Picture 24" descr="New Pictu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65280" y="5907314"/>
            <a:ext cx="397377" cy="636707"/>
          </a:xfrm>
          <a:prstGeom prst="rect">
            <a:avLst/>
          </a:prstGeom>
        </p:spPr>
      </p:pic>
      <p:pic>
        <p:nvPicPr>
          <p:cNvPr id="26" name="Picture 25" descr="New Pictu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2709" y="5907314"/>
            <a:ext cx="398576" cy="63862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146880" y="3099656"/>
            <a:ext cx="74546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3867" y="107729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Μεταβολή αποθέματος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72480" y="1340768"/>
          <a:ext cx="8640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ΣΥΓΚΡΙΤΙΚΑ ΑΠΟΤΕΛΕΣΜΑΤΑ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Μεγαλύτερη η πτώση στα βραδυκίνητα προϊόντα</a:t>
            </a:r>
            <a:endParaRPr lang="el-GR" dirty="0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418" y="5228034"/>
            <a:ext cx="1275656" cy="14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6021288"/>
            <a:ext cx="820297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656856" y="134076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Μεταβολή αποθέματος </a:t>
            </a:r>
            <a:endParaRPr lang="el-GR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40632" y="1340768"/>
            <a:ext cx="1584176" cy="864096"/>
          </a:xfrm>
          <a:prstGeom prst="round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864" y="5283306"/>
            <a:ext cx="1354200" cy="15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984" y="6237312"/>
            <a:ext cx="1126819" cy="4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3359" y="5300422"/>
            <a:ext cx="1315788" cy="14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4098" y="6158354"/>
            <a:ext cx="848750" cy="69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ΣΥΓΚΡΙΤΙΚΑ ΑΠΟΤΕΛΕΣΜΑΤΑ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0200" y="236984"/>
            <a:ext cx="8750300" cy="455712"/>
          </a:xfrm>
        </p:spPr>
        <p:txBody>
          <a:bodyPr/>
          <a:lstStyle/>
          <a:p>
            <a:r>
              <a:rPr lang="el-GR" dirty="0" smtClean="0"/>
              <a:t>Μεγαλύτερη η πτώση στα μεσαία-μικρά καταστήματα</a:t>
            </a:r>
            <a:endParaRPr lang="el-GR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916" y="5157754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572" y="5156588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058" y="5156588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596" y="6309882"/>
            <a:ext cx="1126819" cy="4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796" y="6093858"/>
            <a:ext cx="820297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352600" y="98072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Μεταβολή αποθέματος </a:t>
            </a:r>
            <a:endParaRPr lang="el-GR" sz="2000" b="1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494" y="5185163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808984" y="5690276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Μέγεθος κιβωτίου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6076100" y="573381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Συχνότητα Παραγγελίας</a:t>
            </a:r>
            <a:endParaRPr lang="el-GR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272480" y="908720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7609667" y="914400"/>
            <a:ext cx="1317356" cy="12398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5384" y="5214357"/>
            <a:ext cx="1439647" cy="16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2009" y="6032250"/>
            <a:ext cx="848750" cy="69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60685" y="6158090"/>
            <a:ext cx="308791" cy="605565"/>
          </a:xfrm>
          <a:prstGeom prst="rect">
            <a:avLst/>
          </a:prstGeom>
        </p:spPr>
      </p:pic>
      <p:pic>
        <p:nvPicPr>
          <p:cNvPr id="31" name="Picture 30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40732" y="6215232"/>
            <a:ext cx="306809" cy="601678"/>
          </a:xfrm>
          <a:prstGeom prst="rect">
            <a:avLst/>
          </a:prstGeom>
        </p:spPr>
      </p:pic>
      <p:pic>
        <p:nvPicPr>
          <p:cNvPr id="21" name="Picture 20" descr="New Pictu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969" y="6181646"/>
            <a:ext cx="394946" cy="632811"/>
          </a:xfrm>
          <a:prstGeom prst="rect">
            <a:avLst/>
          </a:prstGeom>
        </p:spPr>
      </p:pic>
      <p:pic>
        <p:nvPicPr>
          <p:cNvPr id="28" name="Picture 27" descr="New 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37978" y="6186176"/>
            <a:ext cx="346824" cy="55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ΣΥΓΚΡΙΤΙΚΑ ΑΠΟΤΕΛΕΣΜΑΤΑ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164" y="192318"/>
            <a:ext cx="8750300" cy="455712"/>
          </a:xfrm>
        </p:spPr>
        <p:txBody>
          <a:bodyPr/>
          <a:lstStyle/>
          <a:p>
            <a:r>
              <a:rPr lang="el-GR" dirty="0" smtClean="0"/>
              <a:t>Μεγαλύτερη η πτώση στα καταστήματα της Περιφέρειας</a:t>
            </a:r>
            <a:endParaRPr lang="el-GR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916" y="5157754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572" y="5156588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058" y="5156588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596" y="6309882"/>
            <a:ext cx="1126819" cy="4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796" y="6093858"/>
            <a:ext cx="820297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001398" y="117123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Μεταβολή αποθέματος </a:t>
            </a:r>
            <a:endParaRPr lang="el-GR" sz="2000" b="1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856" y="5191934"/>
            <a:ext cx="1393488" cy="15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779956" y="5733818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Μέγεθος κιβωτίου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6018044" y="573381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Συχνότητα Παραγγελίας</a:t>
            </a:r>
            <a:endParaRPr lang="el-GR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328990" y="1182202"/>
          <a:ext cx="88569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7594168" y="1332850"/>
            <a:ext cx="1518835" cy="10228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Straight Connector 25"/>
          <p:cNvSpPr/>
          <p:nvPr/>
        </p:nvSpPr>
        <p:spPr>
          <a:xfrm>
            <a:off x="1156637" y="3725629"/>
            <a:ext cx="7848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9884" y="5222929"/>
            <a:ext cx="1439647" cy="15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011" y="6024025"/>
            <a:ext cx="848750" cy="69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2248" y="6215232"/>
            <a:ext cx="306809" cy="601678"/>
          </a:xfrm>
          <a:prstGeom prst="rect">
            <a:avLst/>
          </a:prstGeom>
        </p:spPr>
      </p:pic>
      <p:pic>
        <p:nvPicPr>
          <p:cNvPr id="34" name="Picture 33" descr="New Pictu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91485" y="6181646"/>
            <a:ext cx="394946" cy="632811"/>
          </a:xfrm>
          <a:prstGeom prst="rect">
            <a:avLst/>
          </a:prstGeom>
        </p:spPr>
      </p:pic>
      <p:pic>
        <p:nvPicPr>
          <p:cNvPr id="36" name="Picture 35" descr="7 Fro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81078" y="6215232"/>
            <a:ext cx="306809" cy="601678"/>
          </a:xfrm>
          <a:prstGeom prst="rect">
            <a:avLst/>
          </a:prstGeom>
        </p:spPr>
      </p:pic>
      <p:pic>
        <p:nvPicPr>
          <p:cNvPr id="38" name="Picture 37" descr="New Pictur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0315" y="6181646"/>
            <a:ext cx="394946" cy="63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κι ΕΜΠΙΣΤΟΣΥΝΗ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Ποιοτικές Εκτιμήσεις</a:t>
            </a:r>
            <a:endParaRPr lang="el-GR" dirty="0"/>
          </a:p>
        </p:txBody>
      </p:sp>
      <p:pic>
        <p:nvPicPr>
          <p:cNvPr id="7" name="Picture 2" descr="http://www.aixmi.gr/wp-content/themes/aixmi2/timthumb.php?src=http://www.aixmi.gr/wp-content/uploads/2012/01/synergasia_kyvernisi_kommata.jpg&amp;h=260&amp;w=660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832" y="4540790"/>
            <a:ext cx="5882146" cy="2317210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44488" y="1067812"/>
            <a:ext cx="8712968" cy="5040560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2635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προμηθευτές εμφανίζονται σχεδόν απόλυτα πρόθυμοι να συνεργαστούν με τους εταίρους τους στην εφοδιαστική αλυσίδα, ενώ οι λιανέμποροι σε ικανοποιητικό βαθμό.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35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νέες συνεργατικές πρακτικές εκτιμάται πως χρειάζονται περισσότερο χρόνο προετοιμασίας.</a:t>
            </a:r>
          </a:p>
          <a:p>
            <a:pPr marL="2635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προμηθευτές εκτιμούν πως το κόστος εφαρμογής σε ευρεία κλίμακα των συνεργατικών πρακτικών θα είναι αρκετά μεγάλο, ενώ οι λιανέμποροι το θεωρούν μικρό.</a:t>
            </a:r>
          </a:p>
          <a:p>
            <a:pPr marL="2635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Ενίσχυση βαθμού συνεργασίας μεταξύ των εταίρων</a:t>
            </a:r>
          </a:p>
          <a:p>
            <a:pPr marL="2635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Βελτίωση επιπέδου εμπιστοσύνης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Συμπερασματικά...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072680" y="1279301"/>
            <a:ext cx="6912768" cy="49510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l-GR" sz="2400" dirty="0" smtClean="0"/>
              <a:t>Απαιτείται συνεργασία για να μπορούν να προχωρήσουν αυτές οι πρακτικές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l-GR" sz="2400" dirty="0" smtClean="0"/>
              <a:t>Αν υπάρχει ένας τομέας στον οποίο πρέπει να δουλέψουμε συνεργατικά αυτή την εποχή, τότε η βελτιστοποίηση αποθεμάτων είναι ξεκάθαρα ένας τέτοιος τομέας</a:t>
            </a:r>
            <a:endParaRPr lang="el-GR" sz="2400" dirty="0"/>
          </a:p>
          <a:p>
            <a:pPr marL="263525" indent="-263525">
              <a:buFont typeface="Arial" pitchFamily="34" charset="0"/>
              <a:buChar char="•"/>
            </a:pPr>
            <a:r>
              <a:rPr lang="el-GR" sz="2400" dirty="0" smtClean="0"/>
              <a:t>Σημαντική η συμβολή του </a:t>
            </a:r>
            <a:r>
              <a:rPr lang="en-US" sz="2400" dirty="0" smtClean="0"/>
              <a:t>ECR </a:t>
            </a:r>
            <a:r>
              <a:rPr lang="el-GR" sz="2400" dirty="0" smtClean="0"/>
              <a:t>έργου</a:t>
            </a:r>
            <a:r>
              <a:rPr lang="en-US" sz="2400" dirty="0" smtClean="0"/>
              <a:t> </a:t>
            </a:r>
            <a:r>
              <a:rPr lang="el-GR" sz="2400" dirty="0" smtClean="0"/>
              <a:t>στο να αναδείξει το θέμα και να βοηθήσει τη συνεργασία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l-GR" sz="2400" dirty="0"/>
              <a:t>Πρέπει να φύγουμε από το «σοκ» της κρίσης και την </a:t>
            </a:r>
            <a:r>
              <a:rPr lang="el-GR" sz="2400" dirty="0" smtClean="0"/>
              <a:t>αδράνεια και να δράσουμε </a:t>
            </a:r>
            <a:r>
              <a:rPr lang="el-GR" sz="2400" dirty="0"/>
              <a:t>πριν μας ξεπεράσει η </a:t>
            </a:r>
            <a:r>
              <a:rPr lang="el-GR" sz="2400" dirty="0" smtClean="0"/>
              <a:t>αγορά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l-GR" sz="2400" dirty="0" smtClean="0"/>
              <a:t>Σε αυτό το μαραθώνιο δεν μιλάμε για υψηλά ή χαμηλά αλλά για βέλτιστα αποθέματα</a:t>
            </a:r>
          </a:p>
          <a:p>
            <a:pPr marL="263525" indent="-263525">
              <a:buFont typeface="Arial" pitchFamily="34" charset="0"/>
              <a:buChar char="•"/>
            </a:pPr>
            <a:endParaRPr lang="el-GR" sz="2400" dirty="0"/>
          </a:p>
          <a:p>
            <a:pPr marL="263525" indent="-263525"/>
            <a:endParaRPr lang="el-G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7" y="1340768"/>
            <a:ext cx="15121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ΒΕΛΤΙΣΤΟΠΟΙΗΣΗ ΑΠΟΘΕΜΑΤΩΝ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226268"/>
            <a:ext cx="91821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ΒΕΛΤΙΣΤΟΠΟΙΗΣΗ ΑΠΟΘΕΜΑΤΩΝ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260648"/>
            <a:ext cx="9134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ΒΕΛΤΙΣΤΟΠΟΙΗΣΗ ΑΠΟΘΕΜΑΤΩΝ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260648"/>
            <a:ext cx="9134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ECR HELLAS PROJECT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Ομάδα Εργασίας </a:t>
            </a:r>
            <a:r>
              <a:rPr lang="en-US" dirty="0" smtClean="0"/>
              <a:t>ECR Hellas</a:t>
            </a:r>
            <a:endParaRPr lang="el-G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40632" y="3181424"/>
          <a:ext cx="633670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427" y="1282054"/>
            <a:ext cx="1838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7016" y="1282054"/>
            <a:ext cx="1512168" cy="5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beiersdorf.gr/Original/13/395/bdf_logo_NEW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6576" y="2002134"/>
            <a:ext cx="1656184" cy="456512"/>
          </a:xfrm>
          <a:prstGeom prst="rect">
            <a:avLst/>
          </a:prstGeom>
          <a:noFill/>
        </p:spPr>
      </p:pic>
      <p:pic>
        <p:nvPicPr>
          <p:cNvPr id="15" name="Picture 4" descr="Unilev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1272" y="1988840"/>
            <a:ext cx="597066" cy="661366"/>
          </a:xfrm>
          <a:prstGeom prst="rect">
            <a:avLst/>
          </a:prstGeom>
          <a:noFill/>
        </p:spPr>
      </p:pic>
      <p:pic>
        <p:nvPicPr>
          <p:cNvPr id="16" name="Picture 8" descr="http://www.sigmalive.com/files/imagecache/full_image/files/node_images/4/1/4/232414/Procter_gamble_logo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1112" y="1844824"/>
            <a:ext cx="1224136" cy="735028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92960" y="1930126"/>
            <a:ext cx="1152128" cy="4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41232" y="1354062"/>
            <a:ext cx="1296144" cy="3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r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48744" y="2002134"/>
            <a:ext cx="1512168" cy="390505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08784" y="1340768"/>
            <a:ext cx="1856527" cy="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ECR HELLAS PROJECT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Μέλη της Ομάδας Εργασίας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3475" y="1057936"/>
          <a:ext cx="4494505" cy="5559841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216254"/>
                <a:gridCol w="2278251"/>
              </a:tblGrid>
              <a:tr h="320489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</a:rPr>
                        <a:t>ΕΤΑΙΡΕΙΑ</a:t>
                      </a:r>
                      <a:endParaRPr lang="el-G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ΟΝΟΜΑΤΕΠΩΝΥΜΟ</a:t>
                      </a:r>
                      <a:endParaRPr lang="el-G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BEIERSDORF </a:t>
                      </a:r>
                      <a:r>
                        <a:rPr lang="en-GB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HELLAS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Ξενικάκης Δημήτρης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KPMG ADVISORS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Δημάκης Γρηγόρης</a:t>
                      </a:r>
                    </a:p>
                  </a:txBody>
                  <a:tcPr marL="9525" marR="9525" marT="9525" marB="0" anchor="b"/>
                </a:tc>
              </a:tr>
              <a:tr h="86010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ICAP GROUP - MANAGEMENT CONSULTANTS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Μώρος Κωνσταντίνος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MARS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Αλεξίου Κέλλυ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MARS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Νικολάου Δόμνα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MARS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Corrado</a:t>
                      </a:r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Dal</a:t>
                      </a:r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Molin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METRO AEBE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Ντελέκου Μάγδα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METRO AEBE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Τριανταφύλλης Γιώργος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NESTLE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Μπουκαούρης Νίκος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NESTLE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Βαζούρας Αλέξανδρος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PLANNING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Πέγια Ελένη</a:t>
                      </a:r>
                    </a:p>
                  </a:txBody>
                  <a:tcPr marL="9525" marR="9525" marT="9525" marB="0" anchor="b"/>
                </a:tc>
              </a:tr>
              <a:tr h="293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PLANNING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Βούλγαρης Νίκος</a:t>
                      </a:r>
                    </a:p>
                  </a:txBody>
                  <a:tcPr marL="9525" marR="9525" marT="9525" marB="0" anchor="b"/>
                </a:tc>
              </a:tr>
              <a:tr h="5766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PROCTER &amp; GAMBLE HELLAS </a:t>
                      </a:r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ΕΠΕ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Γκαργκάσουλας Δημήτρης</a:t>
                      </a:r>
                    </a:p>
                  </a:txBody>
                  <a:tcPr marL="9525" marR="9525" marT="9525" marB="0" anchor="b"/>
                </a:tc>
              </a:tr>
              <a:tr h="5766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PROCTER &amp; GAMBLE HELLAS </a:t>
                      </a:r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ΕΠΕ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Βαξεβανέλλης Αλέξανδρος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12973" y="1022888"/>
          <a:ext cx="4293022" cy="560958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968275"/>
                <a:gridCol w="2324747"/>
              </a:tblGrid>
              <a:tr h="320286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</a:rPr>
                        <a:t>ΕΤΑΙΡΕΙΑ</a:t>
                      </a:r>
                      <a:endParaRPr lang="el-G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ΟΝΟΜΑΤΕΠΩΝΥΜΟ</a:t>
                      </a:r>
                      <a:endParaRPr lang="el-G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RETAIL LINK A.E.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Κυπριωτάκη Κάλλια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4872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ΑΒ ΒΑΣΙΛΟΠΟΥΛΟΣ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Κανάκης Ιωάννης</a:t>
                      </a:r>
                    </a:p>
                  </a:txBody>
                  <a:tcPr marL="9525" marR="9525" marT="9525" marB="0" anchor="b"/>
                </a:tc>
              </a:tr>
              <a:tr h="31169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ΑΒ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ΒΑΣΙΛΟΠΟΥΛΟΣ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Λιαδάκης Στέλιος</a:t>
                      </a:r>
                    </a:p>
                  </a:txBody>
                  <a:tcPr marL="9525" marR="9525" marT="9525" marB="0" anchor="b"/>
                </a:tc>
              </a:tr>
              <a:tr h="576318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ΑΦΟΙ ΚΑΣΣΟΥΔΑΚΗ ΜΕΤΑΦΟΡΙΚΗ Α.Ε.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Γαλιατσάτος Χρήστος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ΑΦΟΙ ΒΕΡΟΠΟΥΛΟΙ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Αβράμης Κώστας</a:t>
                      </a:r>
                    </a:p>
                  </a:txBody>
                  <a:tcPr marL="9525" marR="9525" marT="9525" marB="0" anchor="b"/>
                </a:tc>
              </a:tr>
              <a:tr h="56917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ΑΦΟΙ ΒΕΡΟΠΟΥΛΟΙ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Μιχαλιτσιάνος Γεράσιμος</a:t>
                      </a:r>
                    </a:p>
                  </a:txBody>
                  <a:tcPr marL="9525" marR="9525" marT="9525" marB="0" anchor="b"/>
                </a:tc>
              </a:tr>
              <a:tr h="576318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ΕΛΑΪΣ - </a:t>
                      </a:r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UNILEVER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Λυμπεράκος Παύλος</a:t>
                      </a:r>
                    </a:p>
                  </a:txBody>
                  <a:tcPr marL="9525" marR="9525" marT="9525" marB="0" anchor="b"/>
                </a:tc>
              </a:tr>
              <a:tr h="576318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ΕΛΑΪΣ - </a:t>
                      </a:r>
                      <a:r>
                        <a:rPr lang="en-GB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UNILEVER HELLAS A.E.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Αγγελάκης Ευάγγελος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ΙΕΛΚΑ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Κιοσές Λευτέρης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Ο.Π.Α.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Μούρτος Γιάννης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Ο.Π.Α.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Πραματάρη Κατερίνα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Ο.Π.Α.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Μπαρδάκη Κλεοπάτρα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Ο.Π.Α.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Πλίτσος Στάθης</a:t>
                      </a:r>
                    </a:p>
                  </a:txBody>
                  <a:tcPr marL="9525" marR="9525" marT="9525" marB="0" anchor="b"/>
                </a:tc>
              </a:tr>
              <a:tr h="29307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Ο.Π.Α.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Τρύφωνα Στέλλα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625408" y="0"/>
            <a:ext cx="12805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2480" y="692696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/>
              <a:t>In-store </a:t>
            </a:r>
            <a:br>
              <a:rPr lang="en-US" sz="2400" b="1" kern="0" dirty="0" smtClean="0"/>
            </a:br>
            <a:r>
              <a:rPr lang="en-US" sz="2400" b="1" kern="0" dirty="0" smtClean="0"/>
              <a:t>Logistics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4488" y="620688"/>
            <a:ext cx="2232248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73280" y="692696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Προωθητικών Ενεργειών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5288" y="620688"/>
            <a:ext cx="2232248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48744" y="692696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kern="0" dirty="0" smtClean="0"/>
              <a:t>Συνθήκες </a:t>
            </a:r>
            <a:br>
              <a:rPr lang="el-GR" sz="2400" b="1" kern="0" dirty="0" smtClean="0"/>
            </a:br>
            <a:r>
              <a:rPr lang="el-GR" sz="2400" b="1" kern="0" dirty="0" smtClean="0"/>
              <a:t>Διανομής 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0752" y="620688"/>
            <a:ext cx="2232248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369" name="Picture 9" descr="http://www.leadingedge.igd.com/images/articles/article_380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097212"/>
            <a:ext cx="1944216" cy="1517209"/>
          </a:xfrm>
          <a:prstGeom prst="rect">
            <a:avLst/>
          </a:prstGeom>
          <a:noFill/>
        </p:spPr>
      </p:pic>
      <p:pic>
        <p:nvPicPr>
          <p:cNvPr id="15371" name="Picture 11" descr="http://www.rfidjournal.com/lib/x/a/assets/2008/10/4418-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4005064"/>
            <a:ext cx="1944216" cy="1449762"/>
          </a:xfrm>
          <a:prstGeom prst="rect">
            <a:avLst/>
          </a:prstGeom>
          <a:noFill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304" y="1844824"/>
            <a:ext cx="19442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7411" y="1916832"/>
            <a:ext cx="2053581" cy="18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8784" y="3861048"/>
            <a:ext cx="1656184" cy="22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896544" y="692696"/>
            <a:ext cx="2720752" cy="1175792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/>
              <a:t>Συνεργατική </a:t>
            </a:r>
            <a:r>
              <a:rPr lang="el-GR" sz="2300" b="1" dirty="0" smtClean="0"/>
              <a:t>Παραγγελιοδοσία</a:t>
            </a:r>
            <a:endParaRPr lang="el-GR" sz="2300" b="1" dirty="0"/>
          </a:p>
        </p:txBody>
      </p:sp>
      <p:pic>
        <p:nvPicPr>
          <p:cNvPr id="37" name="Picture 2" descr="http://www.zetes.co.uk/~/media/Images/Corporate/main%20images/supply%20chain%20%20mobility%20solutions/By%20market/Retai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0248" y="2137394"/>
            <a:ext cx="1905000" cy="1266826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/>
        </p:nvSpPr>
        <p:spPr>
          <a:xfrm>
            <a:off x="5097016" y="620688"/>
            <a:ext cx="2304256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73080" y="3548236"/>
            <a:ext cx="1098027" cy="7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85048" y="4318034"/>
            <a:ext cx="1728192" cy="17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ΠΙΛΟΤΙΚΕΣ ΕΦΑΡΜΟΓΕΣ</a:t>
            </a:r>
            <a:endParaRPr lang="el-G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Πιλοτική Εφαρμογή: Αναδιάταξη Ραφιού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328936" y="1124744"/>
            <a:ext cx="223224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784" y="1412776"/>
            <a:ext cx="1931124" cy="6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407767"/>
            <a:ext cx="1677144" cy="1685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40832" y="4911823"/>
            <a:ext cx="1305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2 Σεπ 2012 </a:t>
            </a:r>
            <a:br>
              <a:rPr lang="el-GR" b="1" dirty="0" smtClean="0"/>
            </a:br>
            <a:r>
              <a:rPr lang="el-GR" b="1" dirty="0" smtClean="0"/>
              <a:t>- 5 Ιαν 2013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2480" y="1268760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/>
              <a:t>In-store </a:t>
            </a:r>
            <a:br>
              <a:rPr lang="en-US" sz="2400" b="1" kern="0" dirty="0" smtClean="0"/>
            </a:br>
            <a:r>
              <a:rPr lang="en-US" sz="2400" b="1" kern="0" dirty="0" smtClean="0"/>
              <a:t>Logistics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9" descr="http://www.leadingedge.igd.com/images/articles/article_380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2348880"/>
            <a:ext cx="1944216" cy="1517209"/>
          </a:xfrm>
          <a:prstGeom prst="rect">
            <a:avLst/>
          </a:prstGeom>
          <a:noFill/>
        </p:spPr>
      </p:pic>
      <p:pic>
        <p:nvPicPr>
          <p:cNvPr id="19" name="Picture 11" descr="http://www.rfidjournal.com/lib/x/a/assets/2008/10/4418-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504" y="4221088"/>
            <a:ext cx="1944216" cy="1449762"/>
          </a:xfrm>
          <a:prstGeom prst="rect">
            <a:avLst/>
          </a:prstGeom>
          <a:noFill/>
        </p:spPr>
      </p:pic>
      <p:pic>
        <p:nvPicPr>
          <p:cNvPr id="20" name="Picture 4" descr="Unilev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5048" y="1340768"/>
            <a:ext cx="864096" cy="957153"/>
          </a:xfrm>
          <a:prstGeom prst="rect">
            <a:avLst/>
          </a:prstGeom>
          <a:noFill/>
        </p:spPr>
      </p:pic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2864769" y="2636912"/>
            <a:ext cx="597666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l-GR" b="1" dirty="0" smtClean="0">
                <a:latin typeface="Calibri" pitchFamily="34" charset="0"/>
              </a:rPr>
              <a:t>Κατάταξη των προϊόντων του προμηθευτή στο ράφι </a:t>
            </a:r>
            <a:r>
              <a:rPr lang="el-GR" dirty="0" smtClean="0">
                <a:latin typeface="Calibri" pitchFamily="34" charset="0"/>
              </a:rPr>
              <a:t>βάσει των πωλήσεων του προηγούμενου έτους → ποιοι κωδικοί προϊόντων ανά κατάστημα αξίζουν  περισσότερο χώρο στο ράφι</a:t>
            </a:r>
            <a:endParaRPr kumimoji="0" lang="el-G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3200" y="1340768"/>
            <a:ext cx="2542977" cy="90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961112" y="4047726"/>
            <a:ext cx="2736304" cy="2353073"/>
            <a:chOff x="5961112" y="4047727"/>
            <a:chExt cx="2736304" cy="2016224"/>
          </a:xfrm>
        </p:grpSpPr>
        <p:sp>
          <p:nvSpPr>
            <p:cNvPr id="33" name="Down Arrow 32"/>
            <p:cNvSpPr/>
            <p:nvPr/>
          </p:nvSpPr>
          <p:spPr>
            <a:xfrm>
              <a:off x="6249144" y="4749264"/>
              <a:ext cx="1728192" cy="131468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09184" y="5199855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-23,5%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61112" y="4047727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/>
                <a:t>Μεταβολή αποθέματος  στο κατάστημα</a:t>
              </a:r>
              <a:endParaRPr lang="el-G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2800" dirty="0" smtClean="0"/>
              <a:t>ΠΙΛΟΤΙΚΕΣ ΕΦΑΡΜΟΓΕΣ</a:t>
            </a:r>
            <a:endParaRPr lang="el-GR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Πιλοτική Εφαρμογή: Αναδιάταξη Ραφιού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328936" y="1124744"/>
            <a:ext cx="223224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407767"/>
            <a:ext cx="1677144" cy="1685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40832" y="4911823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17 Σεπ 2012 </a:t>
            </a:r>
            <a:br>
              <a:rPr lang="el-GR" b="1" dirty="0" smtClean="0"/>
            </a:br>
            <a:r>
              <a:rPr lang="el-GR" b="1" dirty="0" smtClean="0"/>
              <a:t>- 15 Ιαν 2013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2480" y="1268760"/>
            <a:ext cx="2304256" cy="1175792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/>
              <a:t>In-store </a:t>
            </a:r>
            <a:br>
              <a:rPr lang="en-US" sz="2400" b="1" kern="0" dirty="0" smtClean="0"/>
            </a:br>
            <a:r>
              <a:rPr lang="en-US" sz="2400" b="1" kern="0" dirty="0" smtClean="0"/>
              <a:t>Logistics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9" descr="http://www.leadingedge.igd.com/images/articles/article_380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2348880"/>
            <a:ext cx="1944216" cy="1517209"/>
          </a:xfrm>
          <a:prstGeom prst="rect">
            <a:avLst/>
          </a:prstGeom>
          <a:noFill/>
        </p:spPr>
      </p:pic>
      <p:pic>
        <p:nvPicPr>
          <p:cNvPr id="19" name="Picture 11" descr="http://www.rfidjournal.com/lib/x/a/assets/2008/10/4418-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4221088"/>
            <a:ext cx="1944216" cy="1449762"/>
          </a:xfrm>
          <a:prstGeom prst="rect">
            <a:avLst/>
          </a:prstGeom>
          <a:noFill/>
        </p:spPr>
      </p:pic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2864769" y="2636912"/>
            <a:ext cx="597666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l-GR" b="1" dirty="0" smtClean="0">
                <a:latin typeface="Calibri" pitchFamily="34" charset="0"/>
              </a:rPr>
              <a:t>Κατάταξη των προϊόντων του προμηθευτή στο ράφι </a:t>
            </a:r>
            <a:r>
              <a:rPr lang="el-GR" dirty="0" smtClean="0">
                <a:latin typeface="Calibri" pitchFamily="34" charset="0"/>
              </a:rPr>
              <a:t>βάσει των πωλήσεων του προηγούμενου έτους → ποιοι κωδικοί προϊόντων ανά κατάστημα αξίζουν  περισσότερο χώρο στο ράφι</a:t>
            </a:r>
            <a:endParaRPr kumimoji="0" lang="el-G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2" descr="http://www.beiersdorf.gr/Original/13/395/bdf_logo_NEW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1072" y="1412776"/>
            <a:ext cx="2351146" cy="648072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8784" y="1484784"/>
            <a:ext cx="2088232" cy="4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3280" y="908720"/>
            <a:ext cx="1800200" cy="132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4448944" y="3727989"/>
            <a:ext cx="4824536" cy="3094098"/>
            <a:chOff x="4448944" y="3727989"/>
            <a:chExt cx="4824536" cy="3094098"/>
          </a:xfrm>
        </p:grpSpPr>
        <p:sp>
          <p:nvSpPr>
            <p:cNvPr id="33" name="Down Arrow 32"/>
            <p:cNvSpPr/>
            <p:nvPr/>
          </p:nvSpPr>
          <p:spPr>
            <a:xfrm flipV="1">
              <a:off x="6249144" y="4551783"/>
              <a:ext cx="1728192" cy="151216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36032" y="4936530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</a:rPr>
                <a:t>+10,08%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48944" y="6237312"/>
              <a:ext cx="4824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indent="-185738"/>
              <a:r>
                <a:rPr lang="el-GR" sz="1600" dirty="0" smtClean="0"/>
                <a:t>* 	Πτώση πωλήσεων λόγω εισαγωγής νέων προϊόντων και προωθητικών ενεργειών </a:t>
              </a:r>
              <a:r>
                <a:rPr lang="el-GR" sz="1600" dirty="0" smtClean="0"/>
                <a:t>ανταγωνισμού</a:t>
              </a:r>
              <a:endParaRPr lang="el-GR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1008" y="3727989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/>
                <a:t>Μεταβολή αποθέματος στο κατάστημα </a:t>
              </a:r>
              <a:endParaRPr lang="el-G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boo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722</Words>
  <Application>Microsoft Office PowerPoint</Application>
  <PresentationFormat>A4 Paper (210x297 mm)</PresentationFormat>
  <Paragraphs>175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Pitchbook</vt:lpstr>
      <vt:lpstr>Slide 1</vt:lpstr>
      <vt:lpstr>ΒΕΛΤΙΣΤΟΠΟΙΗΣΗ ΑΠΟΘΕΜΑΤΩΝ</vt:lpstr>
      <vt:lpstr>ΒΕΛΤΙΣΤΟΠΟΙΗΣΗ ΑΠΟΘΕΜΑΤΩΝ</vt:lpstr>
      <vt:lpstr>ΒΕΛΤΙΣΤΟΠΟΙΗΣΗ ΑΠΟΘΕΜΑΤΩΝ</vt:lpstr>
      <vt:lpstr>ECR HELLAS PROJECT</vt:lpstr>
      <vt:lpstr>ECR HELLAS PROJECT</vt:lpstr>
      <vt:lpstr>Slide 7</vt:lpstr>
      <vt:lpstr>ΠΙΛΟΤΙΚΕΣ ΕΦΑΡΜΟΓΕΣ</vt:lpstr>
      <vt:lpstr>ΠΙΛΟΤΙΚΕΣ ΕΦΑΡΜΟΓΕΣ</vt:lpstr>
      <vt:lpstr>ΠΙΛΟΤΙΚΕΣ ΕΦΑΡΜΟΓΕΣ</vt:lpstr>
      <vt:lpstr>ΠΙΛΟΤΙΚΕΣ ΕΦΑΡΜΟΓΕΣ</vt:lpstr>
      <vt:lpstr>ΠΙΛΟΤΙΚΕΣ ΕΦΑΡΜΟΓΕΣ</vt:lpstr>
      <vt:lpstr>ΣΥΓΚΡΙΤΙΚΑ ΑΠΟΤΕΛΕΣΜΑΤΑ</vt:lpstr>
      <vt:lpstr>ΣΥΓΚΡΙΤΙΚΑ ΑΠΟΤΕΛΕΣΜΑΤΑ</vt:lpstr>
      <vt:lpstr>ΣΥΓΚΡΙΤΙΚΑ ΑΠΟΤΕΛΕΣΜΑΤΑ</vt:lpstr>
      <vt:lpstr>ΣΥΓΚΡΙΤΙΚΑ ΑΠΟΤΕΛΕΣΜΑΤΑ</vt:lpstr>
      <vt:lpstr>ΣΥΝΕΡΓΑΣΙΑ κι ΕΜΠΙΣΤΟΣΥΝΗ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2012-08-25T16:39:49Z</dcterms:created>
  <dcterms:modified xsi:type="dcterms:W3CDTF">2013-06-19T08:48:32Z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